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9.jpg" ContentType="image/png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56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9" r:id="rId1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929"/>
    <a:srgbClr val="00727C"/>
    <a:srgbClr val="1C1C1C"/>
    <a:srgbClr val="254061"/>
    <a:srgbClr val="FF7800"/>
    <a:srgbClr val="6D3A77"/>
    <a:srgbClr val="8C734A"/>
    <a:srgbClr val="815F47"/>
    <a:srgbClr val="182A47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93" autoAdjust="0"/>
    <p:restoredTop sz="85437" autoAdjust="0"/>
  </p:normalViewPr>
  <p:slideViewPr>
    <p:cSldViewPr>
      <p:cViewPr varScale="1">
        <p:scale>
          <a:sx n="73" d="100"/>
          <a:sy n="73" d="100"/>
        </p:scale>
        <p:origin x="52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77473C-BEC1-4385-B7FB-6AA7006A7387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251D60F1-23E3-4DCF-A63A-683DAF0DB151}">
      <dgm:prSet phldrT="[Texto]"/>
      <dgm:spPr>
        <a:solidFill>
          <a:srgbClr val="00727C"/>
        </a:solidFill>
      </dgm:spPr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49E99A77-D55B-4799-9D65-17968F8F0AA4}" type="parTrans" cxnId="{4B33254F-A5BE-481E-8B62-25F0603F77B9}">
      <dgm:prSet/>
      <dgm:spPr/>
      <dgm:t>
        <a:bodyPr/>
        <a:lstStyle/>
        <a:p>
          <a:endParaRPr lang="es-MX"/>
        </a:p>
      </dgm:t>
    </dgm:pt>
    <dgm:pt modelId="{AECA05A4-82EB-4CC2-BC8D-875760C791D0}" type="sibTrans" cxnId="{4B33254F-A5BE-481E-8B62-25F0603F77B9}">
      <dgm:prSet/>
      <dgm:spPr/>
      <dgm:t>
        <a:bodyPr/>
        <a:lstStyle/>
        <a:p>
          <a:endParaRPr lang="es-MX"/>
        </a:p>
      </dgm:t>
    </dgm:pt>
    <dgm:pt modelId="{A81DE10B-A94F-43C2-B2AA-2AB2E81AF42E}">
      <dgm:prSet phldrT="[Texto]"/>
      <dgm:spPr>
        <a:solidFill>
          <a:srgbClr val="FFC000"/>
        </a:solidFill>
      </dgm:spPr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3E3FDD4F-3034-4609-B062-80B1FA3DAD95}" type="parTrans" cxnId="{6643F706-BF9F-4F7F-A53A-52139AFA7C64}">
      <dgm:prSet/>
      <dgm:spPr/>
      <dgm:t>
        <a:bodyPr/>
        <a:lstStyle/>
        <a:p>
          <a:endParaRPr lang="es-MX"/>
        </a:p>
      </dgm:t>
    </dgm:pt>
    <dgm:pt modelId="{DD117DEB-A888-409D-BDF2-39318D2DF280}" type="sibTrans" cxnId="{6643F706-BF9F-4F7F-A53A-52139AFA7C64}">
      <dgm:prSet/>
      <dgm:spPr/>
      <dgm:t>
        <a:bodyPr/>
        <a:lstStyle/>
        <a:p>
          <a:endParaRPr lang="es-MX"/>
        </a:p>
      </dgm:t>
    </dgm:pt>
    <dgm:pt modelId="{E2E86578-2C99-4D07-8B7E-E633BB0D613B}">
      <dgm:prSet phldrT="[Texto]"/>
      <dgm:spPr>
        <a:solidFill>
          <a:srgbClr val="00727C"/>
        </a:solidFill>
      </dgm:spPr>
      <dgm:t>
        <a:bodyPr/>
        <a:lstStyle/>
        <a:p>
          <a:r>
            <a:rPr lang="es-MX" dirty="0" smtClean="0"/>
            <a:t>.</a:t>
          </a:r>
          <a:endParaRPr lang="es-MX" dirty="0"/>
        </a:p>
      </dgm:t>
    </dgm:pt>
    <dgm:pt modelId="{7F25D515-6049-4354-B5C4-65E6B7A39A5A}" type="parTrans" cxnId="{AF81812B-26C9-4E9B-BEFB-0A78CB83761C}">
      <dgm:prSet/>
      <dgm:spPr/>
      <dgm:t>
        <a:bodyPr/>
        <a:lstStyle/>
        <a:p>
          <a:endParaRPr lang="es-MX"/>
        </a:p>
      </dgm:t>
    </dgm:pt>
    <dgm:pt modelId="{AF495E7B-579B-4847-BCF8-0E2A3B217525}" type="sibTrans" cxnId="{AF81812B-26C9-4E9B-BEFB-0A78CB83761C}">
      <dgm:prSet/>
      <dgm:spPr/>
      <dgm:t>
        <a:bodyPr/>
        <a:lstStyle/>
        <a:p>
          <a:endParaRPr lang="es-MX"/>
        </a:p>
      </dgm:t>
    </dgm:pt>
    <dgm:pt modelId="{5B717B86-F4EF-4EBD-A763-D354D45D89A6}" type="pres">
      <dgm:prSet presAssocID="{7477473C-BEC1-4385-B7FB-6AA7006A738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DBECC24-86E2-4B39-8D90-50861FF5325B}" type="pres">
      <dgm:prSet presAssocID="{251D60F1-23E3-4DCF-A63A-683DAF0DB151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75AE8EF-DC3B-46E1-A0C1-A822FADA3C0E}" type="pres">
      <dgm:prSet presAssocID="{251D60F1-23E3-4DCF-A63A-683DAF0DB151}" presName="gear1srcNode" presStyleLbl="node1" presStyleIdx="0" presStyleCnt="3"/>
      <dgm:spPr/>
      <dgm:t>
        <a:bodyPr/>
        <a:lstStyle/>
        <a:p>
          <a:endParaRPr lang="es-MX"/>
        </a:p>
      </dgm:t>
    </dgm:pt>
    <dgm:pt modelId="{B2BF05E8-3566-4CBB-9AF5-A215895F5815}" type="pres">
      <dgm:prSet presAssocID="{251D60F1-23E3-4DCF-A63A-683DAF0DB151}" presName="gear1dstNode" presStyleLbl="node1" presStyleIdx="0" presStyleCnt="3"/>
      <dgm:spPr/>
      <dgm:t>
        <a:bodyPr/>
        <a:lstStyle/>
        <a:p>
          <a:endParaRPr lang="es-MX"/>
        </a:p>
      </dgm:t>
    </dgm:pt>
    <dgm:pt modelId="{1C296BE7-98B3-4B0D-B556-C42C515E5995}" type="pres">
      <dgm:prSet presAssocID="{A81DE10B-A94F-43C2-B2AA-2AB2E81AF42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3EC7E8E-8796-4D5B-8B9E-4A5CDB2A523D}" type="pres">
      <dgm:prSet presAssocID="{A81DE10B-A94F-43C2-B2AA-2AB2E81AF42E}" presName="gear2srcNode" presStyleLbl="node1" presStyleIdx="1" presStyleCnt="3"/>
      <dgm:spPr/>
      <dgm:t>
        <a:bodyPr/>
        <a:lstStyle/>
        <a:p>
          <a:endParaRPr lang="es-MX"/>
        </a:p>
      </dgm:t>
    </dgm:pt>
    <dgm:pt modelId="{C19D600D-8113-44C7-8987-A68F67E6DA4D}" type="pres">
      <dgm:prSet presAssocID="{A81DE10B-A94F-43C2-B2AA-2AB2E81AF42E}" presName="gear2dstNode" presStyleLbl="node1" presStyleIdx="1" presStyleCnt="3"/>
      <dgm:spPr/>
      <dgm:t>
        <a:bodyPr/>
        <a:lstStyle/>
        <a:p>
          <a:endParaRPr lang="es-MX"/>
        </a:p>
      </dgm:t>
    </dgm:pt>
    <dgm:pt modelId="{AD3AC26C-26A0-430B-B544-303FD4133552}" type="pres">
      <dgm:prSet presAssocID="{E2E86578-2C99-4D07-8B7E-E633BB0D613B}" presName="gear3" presStyleLbl="node1" presStyleIdx="2" presStyleCnt="3"/>
      <dgm:spPr/>
      <dgm:t>
        <a:bodyPr/>
        <a:lstStyle/>
        <a:p>
          <a:endParaRPr lang="es-MX"/>
        </a:p>
      </dgm:t>
    </dgm:pt>
    <dgm:pt modelId="{609F8E20-9EF1-4FAE-B550-BB081305C2AF}" type="pres">
      <dgm:prSet presAssocID="{E2E86578-2C99-4D07-8B7E-E633BB0D613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939EACA-909E-4531-A714-EB8AE24C50A3}" type="pres">
      <dgm:prSet presAssocID="{E2E86578-2C99-4D07-8B7E-E633BB0D613B}" presName="gear3srcNode" presStyleLbl="node1" presStyleIdx="2" presStyleCnt="3"/>
      <dgm:spPr/>
      <dgm:t>
        <a:bodyPr/>
        <a:lstStyle/>
        <a:p>
          <a:endParaRPr lang="es-MX"/>
        </a:p>
      </dgm:t>
    </dgm:pt>
    <dgm:pt modelId="{A7767654-5642-4466-91B5-430B3DC6CDDF}" type="pres">
      <dgm:prSet presAssocID="{E2E86578-2C99-4D07-8B7E-E633BB0D613B}" presName="gear3dstNode" presStyleLbl="node1" presStyleIdx="2" presStyleCnt="3"/>
      <dgm:spPr/>
      <dgm:t>
        <a:bodyPr/>
        <a:lstStyle/>
        <a:p>
          <a:endParaRPr lang="es-MX"/>
        </a:p>
      </dgm:t>
    </dgm:pt>
    <dgm:pt modelId="{7F253619-CF87-4FB9-9E12-9F0E0DE4954D}" type="pres">
      <dgm:prSet presAssocID="{AECA05A4-82EB-4CC2-BC8D-875760C791D0}" presName="connector1" presStyleLbl="sibTrans2D1" presStyleIdx="0" presStyleCnt="3"/>
      <dgm:spPr/>
      <dgm:t>
        <a:bodyPr/>
        <a:lstStyle/>
        <a:p>
          <a:endParaRPr lang="es-MX"/>
        </a:p>
      </dgm:t>
    </dgm:pt>
    <dgm:pt modelId="{24546DB1-CBF8-462C-857F-4CD201261518}" type="pres">
      <dgm:prSet presAssocID="{DD117DEB-A888-409D-BDF2-39318D2DF280}" presName="connector2" presStyleLbl="sibTrans2D1" presStyleIdx="1" presStyleCnt="3"/>
      <dgm:spPr/>
      <dgm:t>
        <a:bodyPr/>
        <a:lstStyle/>
        <a:p>
          <a:endParaRPr lang="es-MX"/>
        </a:p>
      </dgm:t>
    </dgm:pt>
    <dgm:pt modelId="{8884F20D-8180-4ABA-9E44-67413528A146}" type="pres">
      <dgm:prSet presAssocID="{AF495E7B-579B-4847-BCF8-0E2A3B217525}" presName="connector3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1AFFE846-E4AB-4A96-AAB5-EFC62EB55318}" type="presOf" srcId="{DD117DEB-A888-409D-BDF2-39318D2DF280}" destId="{24546DB1-CBF8-462C-857F-4CD201261518}" srcOrd="0" destOrd="0" presId="urn:microsoft.com/office/officeart/2005/8/layout/gear1"/>
    <dgm:cxn modelId="{F35C2643-5265-4F92-98B5-F97A1A2A1331}" type="presOf" srcId="{A81DE10B-A94F-43C2-B2AA-2AB2E81AF42E}" destId="{F3EC7E8E-8796-4D5B-8B9E-4A5CDB2A523D}" srcOrd="1" destOrd="0" presId="urn:microsoft.com/office/officeart/2005/8/layout/gear1"/>
    <dgm:cxn modelId="{9E86A309-A532-4FB0-BFC6-5F1C26215491}" type="presOf" srcId="{A81DE10B-A94F-43C2-B2AA-2AB2E81AF42E}" destId="{C19D600D-8113-44C7-8987-A68F67E6DA4D}" srcOrd="2" destOrd="0" presId="urn:microsoft.com/office/officeart/2005/8/layout/gear1"/>
    <dgm:cxn modelId="{47D46A2B-CDEE-4FBF-97D4-85540CE1141E}" type="presOf" srcId="{251D60F1-23E3-4DCF-A63A-683DAF0DB151}" destId="{D75AE8EF-DC3B-46E1-A0C1-A822FADA3C0E}" srcOrd="1" destOrd="0" presId="urn:microsoft.com/office/officeart/2005/8/layout/gear1"/>
    <dgm:cxn modelId="{BCFAF208-1CB3-465E-863E-57A15DEBFA74}" type="presOf" srcId="{AECA05A4-82EB-4CC2-BC8D-875760C791D0}" destId="{7F253619-CF87-4FB9-9E12-9F0E0DE4954D}" srcOrd="0" destOrd="0" presId="urn:microsoft.com/office/officeart/2005/8/layout/gear1"/>
    <dgm:cxn modelId="{ADC04181-EF73-458B-9827-0A55B6658DE4}" type="presOf" srcId="{E2E86578-2C99-4D07-8B7E-E633BB0D613B}" destId="{AD3AC26C-26A0-430B-B544-303FD4133552}" srcOrd="0" destOrd="0" presId="urn:microsoft.com/office/officeart/2005/8/layout/gear1"/>
    <dgm:cxn modelId="{E584F21D-66B4-4ECA-91EC-5A86EC08FDF9}" type="presOf" srcId="{E2E86578-2C99-4D07-8B7E-E633BB0D613B}" destId="{609F8E20-9EF1-4FAE-B550-BB081305C2AF}" srcOrd="1" destOrd="0" presId="urn:microsoft.com/office/officeart/2005/8/layout/gear1"/>
    <dgm:cxn modelId="{D9D29415-9FCE-479D-AB3A-4297E186B0F9}" type="presOf" srcId="{7477473C-BEC1-4385-B7FB-6AA7006A7387}" destId="{5B717B86-F4EF-4EBD-A763-D354D45D89A6}" srcOrd="0" destOrd="0" presId="urn:microsoft.com/office/officeart/2005/8/layout/gear1"/>
    <dgm:cxn modelId="{EB111CBE-E9FE-4E3B-B628-78163DFA97B6}" type="presOf" srcId="{251D60F1-23E3-4DCF-A63A-683DAF0DB151}" destId="{B2BF05E8-3566-4CBB-9AF5-A215895F5815}" srcOrd="2" destOrd="0" presId="urn:microsoft.com/office/officeart/2005/8/layout/gear1"/>
    <dgm:cxn modelId="{4B33254F-A5BE-481E-8B62-25F0603F77B9}" srcId="{7477473C-BEC1-4385-B7FB-6AA7006A7387}" destId="{251D60F1-23E3-4DCF-A63A-683DAF0DB151}" srcOrd="0" destOrd="0" parTransId="{49E99A77-D55B-4799-9D65-17968F8F0AA4}" sibTransId="{AECA05A4-82EB-4CC2-BC8D-875760C791D0}"/>
    <dgm:cxn modelId="{6643F706-BF9F-4F7F-A53A-52139AFA7C64}" srcId="{7477473C-BEC1-4385-B7FB-6AA7006A7387}" destId="{A81DE10B-A94F-43C2-B2AA-2AB2E81AF42E}" srcOrd="1" destOrd="0" parTransId="{3E3FDD4F-3034-4609-B062-80B1FA3DAD95}" sibTransId="{DD117DEB-A888-409D-BDF2-39318D2DF280}"/>
    <dgm:cxn modelId="{06D0C91B-298B-411D-9FBD-83ABBEB6CBE3}" type="presOf" srcId="{E2E86578-2C99-4D07-8B7E-E633BB0D613B}" destId="{D939EACA-909E-4531-A714-EB8AE24C50A3}" srcOrd="2" destOrd="0" presId="urn:microsoft.com/office/officeart/2005/8/layout/gear1"/>
    <dgm:cxn modelId="{F8018EF2-CD8A-4881-8D3C-540876FAAA3D}" type="presOf" srcId="{A81DE10B-A94F-43C2-B2AA-2AB2E81AF42E}" destId="{1C296BE7-98B3-4B0D-B556-C42C515E5995}" srcOrd="0" destOrd="0" presId="urn:microsoft.com/office/officeart/2005/8/layout/gear1"/>
    <dgm:cxn modelId="{2661CBCA-F700-4729-B309-4FEC5FB0BC2B}" type="presOf" srcId="{E2E86578-2C99-4D07-8B7E-E633BB0D613B}" destId="{A7767654-5642-4466-91B5-430B3DC6CDDF}" srcOrd="3" destOrd="0" presId="urn:microsoft.com/office/officeart/2005/8/layout/gear1"/>
    <dgm:cxn modelId="{077F3256-E749-4BFA-B023-4F1A0E478F18}" type="presOf" srcId="{251D60F1-23E3-4DCF-A63A-683DAF0DB151}" destId="{0DBECC24-86E2-4B39-8D90-50861FF5325B}" srcOrd="0" destOrd="0" presId="urn:microsoft.com/office/officeart/2005/8/layout/gear1"/>
    <dgm:cxn modelId="{70C605FB-B725-4547-A1CD-9C1C60F96F4B}" type="presOf" srcId="{AF495E7B-579B-4847-BCF8-0E2A3B217525}" destId="{8884F20D-8180-4ABA-9E44-67413528A146}" srcOrd="0" destOrd="0" presId="urn:microsoft.com/office/officeart/2005/8/layout/gear1"/>
    <dgm:cxn modelId="{AF81812B-26C9-4E9B-BEFB-0A78CB83761C}" srcId="{7477473C-BEC1-4385-B7FB-6AA7006A7387}" destId="{E2E86578-2C99-4D07-8B7E-E633BB0D613B}" srcOrd="2" destOrd="0" parTransId="{7F25D515-6049-4354-B5C4-65E6B7A39A5A}" sibTransId="{AF495E7B-579B-4847-BCF8-0E2A3B217525}"/>
    <dgm:cxn modelId="{211208B4-6E19-4D68-8E99-7AD7DA84872B}" type="presParOf" srcId="{5B717B86-F4EF-4EBD-A763-D354D45D89A6}" destId="{0DBECC24-86E2-4B39-8D90-50861FF5325B}" srcOrd="0" destOrd="0" presId="urn:microsoft.com/office/officeart/2005/8/layout/gear1"/>
    <dgm:cxn modelId="{01C6F446-9085-463F-9E11-ED3B87CD1217}" type="presParOf" srcId="{5B717B86-F4EF-4EBD-A763-D354D45D89A6}" destId="{D75AE8EF-DC3B-46E1-A0C1-A822FADA3C0E}" srcOrd="1" destOrd="0" presId="urn:microsoft.com/office/officeart/2005/8/layout/gear1"/>
    <dgm:cxn modelId="{7DFADF24-7442-413F-A150-E6425E9ECFD4}" type="presParOf" srcId="{5B717B86-F4EF-4EBD-A763-D354D45D89A6}" destId="{B2BF05E8-3566-4CBB-9AF5-A215895F5815}" srcOrd="2" destOrd="0" presId="urn:microsoft.com/office/officeart/2005/8/layout/gear1"/>
    <dgm:cxn modelId="{135EA842-595F-4D3C-8BFF-597E34A7A975}" type="presParOf" srcId="{5B717B86-F4EF-4EBD-A763-D354D45D89A6}" destId="{1C296BE7-98B3-4B0D-B556-C42C515E5995}" srcOrd="3" destOrd="0" presId="urn:microsoft.com/office/officeart/2005/8/layout/gear1"/>
    <dgm:cxn modelId="{ED28F9C1-8D2E-4741-8F1E-9BE45A371122}" type="presParOf" srcId="{5B717B86-F4EF-4EBD-A763-D354D45D89A6}" destId="{F3EC7E8E-8796-4D5B-8B9E-4A5CDB2A523D}" srcOrd="4" destOrd="0" presId="urn:microsoft.com/office/officeart/2005/8/layout/gear1"/>
    <dgm:cxn modelId="{BE07CB7E-DE59-4AA7-B199-31F58993495B}" type="presParOf" srcId="{5B717B86-F4EF-4EBD-A763-D354D45D89A6}" destId="{C19D600D-8113-44C7-8987-A68F67E6DA4D}" srcOrd="5" destOrd="0" presId="urn:microsoft.com/office/officeart/2005/8/layout/gear1"/>
    <dgm:cxn modelId="{160881B4-0950-43DD-AA26-8C7B1F10D447}" type="presParOf" srcId="{5B717B86-F4EF-4EBD-A763-D354D45D89A6}" destId="{AD3AC26C-26A0-430B-B544-303FD4133552}" srcOrd="6" destOrd="0" presId="urn:microsoft.com/office/officeart/2005/8/layout/gear1"/>
    <dgm:cxn modelId="{A7B448B6-938B-47A8-8C94-E8EF0D1549F9}" type="presParOf" srcId="{5B717B86-F4EF-4EBD-A763-D354D45D89A6}" destId="{609F8E20-9EF1-4FAE-B550-BB081305C2AF}" srcOrd="7" destOrd="0" presId="urn:microsoft.com/office/officeart/2005/8/layout/gear1"/>
    <dgm:cxn modelId="{736F83E2-1402-432E-8E99-E1363B37D3AF}" type="presParOf" srcId="{5B717B86-F4EF-4EBD-A763-D354D45D89A6}" destId="{D939EACA-909E-4531-A714-EB8AE24C50A3}" srcOrd="8" destOrd="0" presId="urn:microsoft.com/office/officeart/2005/8/layout/gear1"/>
    <dgm:cxn modelId="{E4E444CB-A815-4FE6-A978-7F5704E3709D}" type="presParOf" srcId="{5B717B86-F4EF-4EBD-A763-D354D45D89A6}" destId="{A7767654-5642-4466-91B5-430B3DC6CDDF}" srcOrd="9" destOrd="0" presId="urn:microsoft.com/office/officeart/2005/8/layout/gear1"/>
    <dgm:cxn modelId="{479F718C-EFBE-4FB8-A3D0-094A13252998}" type="presParOf" srcId="{5B717B86-F4EF-4EBD-A763-D354D45D89A6}" destId="{7F253619-CF87-4FB9-9E12-9F0E0DE4954D}" srcOrd="10" destOrd="0" presId="urn:microsoft.com/office/officeart/2005/8/layout/gear1"/>
    <dgm:cxn modelId="{A56F0FD9-4651-4DFE-BFFA-2C38F5C75414}" type="presParOf" srcId="{5B717B86-F4EF-4EBD-A763-D354D45D89A6}" destId="{24546DB1-CBF8-462C-857F-4CD201261518}" srcOrd="11" destOrd="0" presId="urn:microsoft.com/office/officeart/2005/8/layout/gear1"/>
    <dgm:cxn modelId="{D36517C5-1ED8-4D15-8B03-0DAEB29DD75E}" type="presParOf" srcId="{5B717B86-F4EF-4EBD-A763-D354D45D89A6}" destId="{8884F20D-8180-4ABA-9E44-67413528A14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ECC24-86E2-4B39-8D90-50861FF5325B}">
      <dsp:nvSpPr>
        <dsp:cNvPr id="0" name=""/>
        <dsp:cNvSpPr/>
      </dsp:nvSpPr>
      <dsp:spPr>
        <a:xfrm>
          <a:off x="943149" y="448494"/>
          <a:ext cx="548159" cy="548159"/>
        </a:xfrm>
        <a:prstGeom prst="gear9">
          <a:avLst/>
        </a:prstGeom>
        <a:solidFill>
          <a:srgbClr val="00727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.</a:t>
          </a:r>
          <a:endParaRPr lang="es-MX" sz="1100" kern="1200" dirty="0"/>
        </a:p>
      </dsp:txBody>
      <dsp:txXfrm>
        <a:off x="1053353" y="576898"/>
        <a:ext cx="327751" cy="281765"/>
      </dsp:txXfrm>
    </dsp:sp>
    <dsp:sp modelId="{1C296BE7-98B3-4B0D-B556-C42C515E5995}">
      <dsp:nvSpPr>
        <dsp:cNvPr id="0" name=""/>
        <dsp:cNvSpPr/>
      </dsp:nvSpPr>
      <dsp:spPr>
        <a:xfrm>
          <a:off x="624220" y="318929"/>
          <a:ext cx="398661" cy="398661"/>
        </a:xfrm>
        <a:prstGeom prst="gear6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.</a:t>
          </a:r>
          <a:endParaRPr lang="es-MX" sz="1100" kern="1200" dirty="0"/>
        </a:p>
      </dsp:txBody>
      <dsp:txXfrm>
        <a:off x="724584" y="419900"/>
        <a:ext cx="197933" cy="196719"/>
      </dsp:txXfrm>
    </dsp:sp>
    <dsp:sp modelId="{AD3AC26C-26A0-430B-B544-303FD4133552}">
      <dsp:nvSpPr>
        <dsp:cNvPr id="0" name=""/>
        <dsp:cNvSpPr/>
      </dsp:nvSpPr>
      <dsp:spPr>
        <a:xfrm rot="20700000">
          <a:off x="847511" y="43893"/>
          <a:ext cx="390607" cy="390607"/>
        </a:xfrm>
        <a:prstGeom prst="gear6">
          <a:avLst/>
        </a:prstGeom>
        <a:solidFill>
          <a:srgbClr val="00727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.</a:t>
          </a:r>
          <a:endParaRPr lang="es-MX" sz="1100" kern="1200" dirty="0"/>
        </a:p>
      </dsp:txBody>
      <dsp:txXfrm rot="-20700000">
        <a:off x="933183" y="129565"/>
        <a:ext cx="219263" cy="219263"/>
      </dsp:txXfrm>
    </dsp:sp>
    <dsp:sp modelId="{7F253619-CF87-4FB9-9E12-9F0E0DE4954D}">
      <dsp:nvSpPr>
        <dsp:cNvPr id="0" name=""/>
        <dsp:cNvSpPr/>
      </dsp:nvSpPr>
      <dsp:spPr>
        <a:xfrm>
          <a:off x="872936" y="380078"/>
          <a:ext cx="701644" cy="701644"/>
        </a:xfrm>
        <a:prstGeom prst="circularArrow">
          <a:avLst>
            <a:gd name="adj1" fmla="val 4687"/>
            <a:gd name="adj2" fmla="val 299029"/>
            <a:gd name="adj3" fmla="val 2295319"/>
            <a:gd name="adj4" fmla="val 1646735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46DB1-CBF8-462C-857F-4CD201261518}">
      <dsp:nvSpPr>
        <dsp:cNvPr id="0" name=""/>
        <dsp:cNvSpPr/>
      </dsp:nvSpPr>
      <dsp:spPr>
        <a:xfrm>
          <a:off x="553618" y="244443"/>
          <a:ext cx="509788" cy="50978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84F20D-8180-4ABA-9E44-67413528A146}">
      <dsp:nvSpPr>
        <dsp:cNvPr id="0" name=""/>
        <dsp:cNvSpPr/>
      </dsp:nvSpPr>
      <dsp:spPr>
        <a:xfrm>
          <a:off x="757160" y="-27941"/>
          <a:ext cx="549654" cy="54965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5D655-2FD3-4CE8-B85A-FE73BEF9C6B5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FF5D4-6931-431E-8D62-935589C5300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5646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D0744-AD99-411E-BE8E-1C36BB0CB327}" type="datetimeFigureOut">
              <a:rPr lang="es-MX" smtClean="0"/>
              <a:pPr/>
              <a:t>28/11/2019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822FF-3071-43E9-8032-73324A650EF4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435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755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59859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1442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2789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90036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-117475" y="454025"/>
            <a:ext cx="7197725" cy="4049713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>
          <a:xfrm>
            <a:off x="588876" y="5152256"/>
            <a:ext cx="5580620" cy="3600400"/>
          </a:xfrm>
        </p:spPr>
        <p:txBody>
          <a:bodyPr vert="horz" lIns="93177" tIns="46589" rIns="93177" bIns="46589" rtlCol="0">
            <a:normAutofit/>
          </a:bodyPr>
          <a:lstStyle/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endParaRPr lang="en-US" sz="15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5B175B-6CE9-4205-87DA-1608A1B281FC}" type="slidenum">
              <a:rPr lang="es-MX" smtClean="0">
                <a:solidFill>
                  <a:prstClr val="black"/>
                </a:solidFill>
              </a:rPr>
              <a:pPr/>
              <a:t>9</a:t>
            </a:fld>
            <a:endParaRPr lang="es-MX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93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0801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822FF-3071-43E9-8032-73324A650EF4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8830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76"/>
            <a:ext cx="12192000" cy="685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2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5" name="24 Rectángulo redondeado"/>
          <p:cNvSpPr/>
          <p:nvPr userDrawn="1"/>
        </p:nvSpPr>
        <p:spPr>
          <a:xfrm>
            <a:off x="1453486" y="1556792"/>
            <a:ext cx="1240718" cy="10715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>1</a:t>
            </a:r>
            <a:endParaRPr lang="es-MX" sz="2800" b="1" dirty="0">
              <a:solidFill>
                <a:schemeClr val="bg1"/>
              </a:solidFill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53486" y="3014622"/>
            <a:ext cx="1213490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j-lt"/>
                <a:ea typeface="+mj-ea"/>
                <a:cs typeface="+mj-cs"/>
              </a:rPr>
              <a:t>2</a:t>
            </a:r>
            <a:endParaRPr lang="es-MX" sz="2800" b="0" kern="1200" dirty="0">
              <a:solidFill>
                <a:srgbClr val="29292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53486" y="4373654"/>
            <a:ext cx="1213490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j-lt"/>
                <a:ea typeface="+mj-ea"/>
                <a:cs typeface="+mj-cs"/>
              </a:rPr>
              <a:t>3</a:t>
            </a:r>
            <a:endParaRPr lang="es-MX" sz="2800" b="0" kern="1200" dirty="0">
              <a:solidFill>
                <a:srgbClr val="29292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9" name="28 Rectángulo redondeado"/>
          <p:cNvSpPr/>
          <p:nvPr userDrawn="1"/>
        </p:nvSpPr>
        <p:spPr>
          <a:xfrm>
            <a:off x="2567608" y="1699668"/>
            <a:ext cx="8286808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dirty="0" smtClean="0"/>
              <a:t>Título</a:t>
            </a:r>
            <a:endParaRPr lang="es-MX" sz="2800" dirty="0"/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67608" y="3157498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67608" y="4516530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20" name="15 Marcador de pie de página"/>
          <p:cNvSpPr>
            <a:spLocks noGrp="1"/>
          </p:cNvSpPr>
          <p:nvPr>
            <p:ph type="ftr" sz="quarter" idx="13"/>
          </p:nvPr>
        </p:nvSpPr>
        <p:spPr>
          <a:xfrm>
            <a:off x="3619483" y="6373862"/>
            <a:ext cx="4953035" cy="484163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21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73862"/>
            <a:ext cx="2844800" cy="484163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0E0D66C-A2B5-48EA-895E-5F5586FCDA46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8" name="5 Marcador de número de diapositiva"/>
          <p:cNvSpPr txBox="1">
            <a:spLocks/>
          </p:cNvSpPr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r" defTabSz="914400" rtl="0" eaLnBrk="1" latinLnBrk="0" hangingPunct="1">
              <a:defRPr sz="1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879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42708" y="1556792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0" dirty="0" smtClean="0">
                <a:solidFill>
                  <a:srgbClr val="292929"/>
                </a:solidFill>
              </a:rPr>
              <a:t>1</a:t>
            </a:r>
            <a:endParaRPr lang="es-MX" sz="2800" b="0" dirty="0">
              <a:solidFill>
                <a:srgbClr val="292929"/>
              </a:solidFill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42708" y="3014622"/>
            <a:ext cx="1224268" cy="1071570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endParaRPr lang="es-MX" sz="2800" b="0" kern="1200" dirty="0">
              <a:solidFill>
                <a:schemeClr val="bg1">
                  <a:lumMod val="9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42708" y="4373654"/>
            <a:ext cx="1224268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j-lt"/>
                <a:ea typeface="+mj-ea"/>
                <a:cs typeface="+mj-cs"/>
              </a:rPr>
              <a:t>3</a:t>
            </a:r>
            <a:endParaRPr lang="es-MX" sz="2800" b="0" kern="1200" dirty="0">
              <a:solidFill>
                <a:srgbClr val="29292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9" name="28 Rectángulo redondeado"/>
          <p:cNvSpPr/>
          <p:nvPr userDrawn="1"/>
        </p:nvSpPr>
        <p:spPr>
          <a:xfrm>
            <a:off x="2571725" y="1699668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71725" y="3157498"/>
            <a:ext cx="8286808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4516530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17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828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42708" y="1556792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0" dirty="0" smtClean="0">
                <a:solidFill>
                  <a:srgbClr val="292929"/>
                </a:solidFill>
              </a:rPr>
              <a:t>1</a:t>
            </a:r>
            <a:endParaRPr lang="es-MX" sz="2800" b="0" dirty="0">
              <a:solidFill>
                <a:srgbClr val="292929"/>
              </a:solidFill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42708" y="3014622"/>
            <a:ext cx="1224268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1C1C1C"/>
                </a:solidFill>
                <a:latin typeface="+mj-lt"/>
                <a:ea typeface="+mj-ea"/>
                <a:cs typeface="+mj-cs"/>
              </a:rPr>
              <a:t>2</a:t>
            </a:r>
            <a:endParaRPr lang="es-MX" sz="2800" b="0" kern="1200" dirty="0">
              <a:solidFill>
                <a:srgbClr val="1C1C1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42708" y="4373654"/>
            <a:ext cx="1224268" cy="1071570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rPr>
              <a:t>3</a:t>
            </a:r>
            <a:endParaRPr lang="es-MX" sz="2800" b="0" kern="1200" dirty="0">
              <a:solidFill>
                <a:schemeClr val="bg1">
                  <a:lumMod val="9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9" name="28 Rectángulo redondeado"/>
          <p:cNvSpPr/>
          <p:nvPr userDrawn="1"/>
        </p:nvSpPr>
        <p:spPr>
          <a:xfrm>
            <a:off x="2571725" y="1699668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71725" y="3157498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4516530"/>
            <a:ext cx="8286808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82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04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10857" y="1285860"/>
            <a:ext cx="1256119" cy="107157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</a:t>
            </a:r>
            <a:endParaRPr lang="es-MX" sz="28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10857" y="2428868"/>
            <a:ext cx="1256119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2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10857" y="3571876"/>
            <a:ext cx="1231467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3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27 Rectángulo redondeado"/>
          <p:cNvSpPr/>
          <p:nvPr userDrawn="1"/>
        </p:nvSpPr>
        <p:spPr>
          <a:xfrm>
            <a:off x="1410857" y="4714884"/>
            <a:ext cx="1256119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0" dirty="0" smtClean="0">
                <a:solidFill>
                  <a:srgbClr val="292929"/>
                </a:solidFill>
              </a:rPr>
              <a:t>4</a:t>
            </a:r>
            <a:endParaRPr lang="es-MX" sz="2800" b="0" dirty="0">
              <a:solidFill>
                <a:srgbClr val="292929"/>
              </a:solidFill>
            </a:endParaRPr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71725" y="2571744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3714752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 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" name="31 Rectángulo redondeado"/>
          <p:cNvSpPr/>
          <p:nvPr userDrawn="1"/>
        </p:nvSpPr>
        <p:spPr>
          <a:xfrm>
            <a:off x="2571725" y="4857760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24" name="23 Rectángulo redondeado"/>
          <p:cNvSpPr/>
          <p:nvPr userDrawn="1"/>
        </p:nvSpPr>
        <p:spPr>
          <a:xfrm>
            <a:off x="2570792" y="1438830"/>
            <a:ext cx="8506949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 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1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53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04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20207" y="1285860"/>
            <a:ext cx="1246769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1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15480" y="2428868"/>
            <a:ext cx="1251496" cy="1071570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rPr>
              <a:t>2</a:t>
            </a:r>
            <a:endParaRPr lang="es-MX" sz="2800" b="0" kern="1200" dirty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15480" y="3571876"/>
            <a:ext cx="1226844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3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27 Rectángulo redondeado"/>
          <p:cNvSpPr/>
          <p:nvPr userDrawn="1"/>
        </p:nvSpPr>
        <p:spPr>
          <a:xfrm>
            <a:off x="1415480" y="4714884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0" dirty="0" smtClean="0">
                <a:solidFill>
                  <a:srgbClr val="292929"/>
                </a:solidFill>
              </a:rPr>
              <a:t>4</a:t>
            </a:r>
            <a:endParaRPr lang="es-MX" sz="2800" b="0" dirty="0">
              <a:solidFill>
                <a:srgbClr val="292929"/>
              </a:solidFill>
            </a:endParaRPr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84673" y="2571744"/>
            <a:ext cx="8286808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3714752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" name="31 Rectángulo redondeado"/>
          <p:cNvSpPr/>
          <p:nvPr userDrawn="1"/>
        </p:nvSpPr>
        <p:spPr>
          <a:xfrm>
            <a:off x="2571725" y="4857760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23" name="22 Rectángulo redondeado"/>
          <p:cNvSpPr/>
          <p:nvPr userDrawn="1"/>
        </p:nvSpPr>
        <p:spPr>
          <a:xfrm>
            <a:off x="2610325" y="1428736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85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04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15480" y="1285860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1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15480" y="2428868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2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15480" y="3571876"/>
            <a:ext cx="1226844" cy="1071570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rPr>
              <a:t>3</a:t>
            </a:r>
            <a:endParaRPr lang="es-MX" sz="2800" b="0" kern="1200" dirty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27 Rectángulo redondeado"/>
          <p:cNvSpPr/>
          <p:nvPr userDrawn="1"/>
        </p:nvSpPr>
        <p:spPr>
          <a:xfrm>
            <a:off x="1415480" y="4714884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0" dirty="0" smtClean="0">
                <a:solidFill>
                  <a:srgbClr val="292929"/>
                </a:solidFill>
              </a:rPr>
              <a:t>4</a:t>
            </a:r>
            <a:endParaRPr lang="es-MX" sz="2800" b="0" dirty="0">
              <a:solidFill>
                <a:srgbClr val="292929"/>
              </a:solidFill>
            </a:endParaRPr>
          </a:p>
        </p:txBody>
      </p:sp>
      <p:sp>
        <p:nvSpPr>
          <p:cNvPr id="30" name="29 Rectángulo redondeado"/>
          <p:cNvSpPr/>
          <p:nvPr userDrawn="1"/>
        </p:nvSpPr>
        <p:spPr>
          <a:xfrm>
            <a:off x="2571725" y="2571744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3714752"/>
            <a:ext cx="8286808" cy="785818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 userDrawn="1"/>
        </p:nvSpPr>
        <p:spPr>
          <a:xfrm>
            <a:off x="2571725" y="4857760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23" name="22 Rectángulo redondeado"/>
          <p:cNvSpPr/>
          <p:nvPr userDrawn="1"/>
        </p:nvSpPr>
        <p:spPr>
          <a:xfrm>
            <a:off x="2571725" y="1428736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197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índice_04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 redondeado"/>
          <p:cNvSpPr/>
          <p:nvPr userDrawn="1"/>
        </p:nvSpPr>
        <p:spPr>
          <a:xfrm>
            <a:off x="1415480" y="1285860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1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25 Rectángulo redondeado"/>
          <p:cNvSpPr/>
          <p:nvPr userDrawn="1"/>
        </p:nvSpPr>
        <p:spPr>
          <a:xfrm>
            <a:off x="1415480" y="2428868"/>
            <a:ext cx="1251496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2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26 Rectángulo redondeado"/>
          <p:cNvSpPr/>
          <p:nvPr userDrawn="1"/>
        </p:nvSpPr>
        <p:spPr>
          <a:xfrm>
            <a:off x="1440132" y="3571876"/>
            <a:ext cx="1226844" cy="107157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Arial" pitchFamily="34" charset="0"/>
              <a:buNone/>
            </a:pPr>
            <a:r>
              <a:rPr lang="es-MX" sz="2800" b="0" kern="1200" dirty="0" smtClean="0">
                <a:solidFill>
                  <a:srgbClr val="1C1C1C"/>
                </a:solidFill>
                <a:latin typeface="+mn-lt"/>
                <a:ea typeface="+mn-ea"/>
                <a:cs typeface="+mn-cs"/>
              </a:rPr>
              <a:t>3</a:t>
            </a:r>
            <a:endParaRPr lang="es-MX" sz="2800" b="0" kern="1200" dirty="0">
              <a:solidFill>
                <a:srgbClr val="1C1C1C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27 Rectángulo redondeado"/>
          <p:cNvSpPr/>
          <p:nvPr userDrawn="1"/>
        </p:nvSpPr>
        <p:spPr>
          <a:xfrm>
            <a:off x="1415480" y="4714884"/>
            <a:ext cx="1251496" cy="1071570"/>
          </a:xfrm>
          <a:prstGeom prst="roundRect">
            <a:avLst/>
          </a:prstGeom>
          <a:solidFill>
            <a:srgbClr val="0072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s-MX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1" name="30 Rectángulo redondeado"/>
          <p:cNvSpPr/>
          <p:nvPr userDrawn="1"/>
        </p:nvSpPr>
        <p:spPr>
          <a:xfrm>
            <a:off x="2571725" y="3713949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" name="31 Rectángulo redondeado"/>
          <p:cNvSpPr/>
          <p:nvPr userDrawn="1"/>
        </p:nvSpPr>
        <p:spPr>
          <a:xfrm>
            <a:off x="2571725" y="4857760"/>
            <a:ext cx="8286808" cy="78581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Clr>
                <a:schemeClr val="bg1"/>
              </a:buClr>
              <a:buFont typeface="Arial" pitchFamily="34" charset="0"/>
              <a:buChar char="•"/>
            </a:pPr>
            <a:r>
              <a:rPr lang="es-MX" sz="2800" b="0" dirty="0" smtClean="0">
                <a:solidFill>
                  <a:schemeClr val="bg1"/>
                </a:solidFill>
              </a:rPr>
              <a:t>Título</a:t>
            </a:r>
            <a:endParaRPr lang="es-MX" sz="2800" b="0" dirty="0">
              <a:solidFill>
                <a:schemeClr val="bg1"/>
              </a:solidFill>
            </a:endParaRPr>
          </a:p>
        </p:txBody>
      </p:sp>
      <p:sp>
        <p:nvSpPr>
          <p:cNvPr id="19" name="1 Título"/>
          <p:cNvSpPr>
            <a:spLocks noGrp="1"/>
          </p:cNvSpPr>
          <p:nvPr>
            <p:ph type="title" hasCustomPrompt="1"/>
          </p:nvPr>
        </p:nvSpPr>
        <p:spPr>
          <a:xfrm>
            <a:off x="595808" y="26868"/>
            <a:ext cx="10972800" cy="901802"/>
          </a:xfrm>
        </p:spPr>
        <p:txBody>
          <a:bodyPr/>
          <a:lstStyle>
            <a:lvl1pPr algn="ctr">
              <a:defRPr sz="2800">
                <a:solidFill>
                  <a:srgbClr val="00727C"/>
                </a:solidFill>
              </a:defRPr>
            </a:lvl1pPr>
          </a:lstStyle>
          <a:p>
            <a:r>
              <a:rPr lang="es-ES" noProof="0" dirty="0" smtClean="0"/>
              <a:t>Índice</a:t>
            </a:r>
            <a:endParaRPr lang="es-MX" noProof="0" dirty="0"/>
          </a:p>
        </p:txBody>
      </p:sp>
      <p:sp>
        <p:nvSpPr>
          <p:cNvPr id="23" name="22 Rectángulo redondeado"/>
          <p:cNvSpPr/>
          <p:nvPr userDrawn="1"/>
        </p:nvSpPr>
        <p:spPr>
          <a:xfrm>
            <a:off x="2571725" y="1428736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23 Rectángulo redondeado"/>
          <p:cNvSpPr/>
          <p:nvPr userDrawn="1"/>
        </p:nvSpPr>
        <p:spPr>
          <a:xfrm>
            <a:off x="2571725" y="2643182"/>
            <a:ext cx="8286808" cy="7858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4D4D4D"/>
              </a:buClr>
              <a:buFont typeface="Arial" pitchFamily="34" charset="0"/>
              <a:buChar char="•"/>
            </a:pPr>
            <a:r>
              <a:rPr lang="es-MX" sz="2800" b="0" kern="1200" dirty="0" smtClean="0">
                <a:solidFill>
                  <a:srgbClr val="292929"/>
                </a:solidFill>
                <a:latin typeface="+mn-lt"/>
                <a:ea typeface="+mn-ea"/>
                <a:cs typeface="+mn-cs"/>
              </a:rPr>
              <a:t>Título</a:t>
            </a:r>
            <a:endParaRPr lang="es-MX" sz="2800" b="0" kern="1200" dirty="0">
              <a:solidFill>
                <a:srgbClr val="292929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16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00727C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MX" dirty="0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5808" y="188640"/>
            <a:ext cx="10972800" cy="720080"/>
          </a:xfrm>
        </p:spPr>
        <p:txBody>
          <a:bodyPr/>
          <a:lstStyle>
            <a:lvl1pPr>
              <a:defRPr>
                <a:solidFill>
                  <a:srgbClr val="00727C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268760"/>
            <a:ext cx="10972800" cy="4857403"/>
          </a:xfrm>
        </p:spPr>
        <p:txBody>
          <a:bodyPr/>
          <a:lstStyle>
            <a:lvl1pPr>
              <a:buClr>
                <a:schemeClr val="accent4"/>
              </a:buClr>
              <a:buSzPct val="120000"/>
              <a:buFont typeface="Calibri" pitchFamily="34" charset="0"/>
              <a:buChar char="•"/>
              <a:defRPr sz="1800">
                <a:solidFill>
                  <a:srgbClr val="254061"/>
                </a:solidFill>
              </a:defRPr>
            </a:lvl1pPr>
            <a:lvl2pPr>
              <a:buClr>
                <a:schemeClr val="accent1"/>
              </a:buClr>
              <a:buSzPct val="80000"/>
              <a:defRPr sz="1400">
                <a:solidFill>
                  <a:srgbClr val="254061"/>
                </a:solidFill>
              </a:defRPr>
            </a:lvl2pPr>
            <a:lvl3pPr>
              <a:buClr>
                <a:schemeClr val="accent4"/>
              </a:buClr>
              <a:defRPr sz="1400">
                <a:solidFill>
                  <a:srgbClr val="254061"/>
                </a:solidFill>
              </a:defRPr>
            </a:lvl3pPr>
            <a:lvl4pPr>
              <a:buClr>
                <a:schemeClr val="accent4"/>
              </a:buClr>
              <a:defRPr sz="1400">
                <a:solidFill>
                  <a:srgbClr val="254061"/>
                </a:solidFill>
              </a:defRPr>
            </a:lvl4pPr>
            <a:lvl5pPr>
              <a:buClr>
                <a:schemeClr val="accent4"/>
              </a:buClr>
              <a:defRPr sz="1400">
                <a:solidFill>
                  <a:srgbClr val="254061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27C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2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1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5173"/>
            <a:ext cx="12192000" cy="26747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95808" y="-27384"/>
            <a:ext cx="109728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Banxico-NEC-azul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268760"/>
            <a:ext cx="109728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125D1-2017-4DCB-9797-A7201F4212F9}" type="datetime1">
              <a:rPr lang="es-MX" smtClean="0"/>
              <a:pPr/>
              <a:t>28/11/2019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02BF4-BBF3-4639-B0BE-64A04A870BC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55" r:id="rId12"/>
    <p:sldLayoutId id="2147483661" r:id="rId13"/>
    <p:sldLayoutId id="2147483663" r:id="rId14"/>
    <p:sldLayoutId id="2147483664" r:id="rId15"/>
    <p:sldLayoutId id="2147483662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rgbClr val="00727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SzPct val="50000"/>
        <a:buFont typeface="Wingdings" pitchFamily="2" charset="2"/>
        <a:buChar char="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5541" y="4581128"/>
            <a:ext cx="892918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Data Room at Banco de Mexico</a:t>
            </a:r>
          </a:p>
          <a:p>
            <a:r>
              <a:rPr lang="en-US" sz="1700" dirty="0" smtClean="0">
                <a:solidFill>
                  <a:schemeClr val="bg1"/>
                </a:solidFill>
              </a:rPr>
              <a:t>6</a:t>
            </a:r>
            <a:r>
              <a:rPr lang="en-US" sz="1700" baseline="30000" dirty="0" smtClean="0">
                <a:solidFill>
                  <a:schemeClr val="bg1"/>
                </a:solidFill>
              </a:rPr>
              <a:t>th</a:t>
            </a:r>
            <a:r>
              <a:rPr lang="en-US" sz="1700" dirty="0" smtClean="0">
                <a:solidFill>
                  <a:schemeClr val="bg1"/>
                </a:solidFill>
              </a:rPr>
              <a:t> </a:t>
            </a:r>
            <a:r>
              <a:rPr lang="en-US" sz="1700" dirty="0">
                <a:solidFill>
                  <a:schemeClr val="bg1"/>
                </a:solidFill>
              </a:rPr>
              <a:t>Meeting of </a:t>
            </a:r>
            <a:r>
              <a:rPr lang="en-US" sz="1700" dirty="0" smtClean="0">
                <a:solidFill>
                  <a:schemeClr val="bg1"/>
                </a:solidFill>
              </a:rPr>
              <a:t>INEXDA </a:t>
            </a: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3" name="5 CuadroTexto"/>
          <p:cNvSpPr txBox="1"/>
          <p:nvPr/>
        </p:nvSpPr>
        <p:spPr>
          <a:xfrm>
            <a:off x="47372" y="5373216"/>
            <a:ext cx="1861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Paris, Nov 21-22, 2019 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/>
              <a:pPr/>
              <a:t>10</a:t>
            </a:fld>
            <a:endParaRPr lang="es-MX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8106" y="-90530"/>
            <a:ext cx="10972800" cy="720080"/>
          </a:xfrm>
        </p:spPr>
        <p:txBody>
          <a:bodyPr/>
          <a:lstStyle/>
          <a:p>
            <a:pPr algn="l"/>
            <a:r>
              <a:rPr lang="en-US" sz="3200" dirty="0" smtClean="0"/>
              <a:t>The Platform of the LISF</a:t>
            </a:r>
            <a:endParaRPr lang="en-US" sz="3200" dirty="0"/>
          </a:p>
        </p:txBody>
      </p:sp>
      <p:sp>
        <p:nvSpPr>
          <p:cNvPr id="10" name="AutoShape 4" descr="Resultado de imagen para usuar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6" name="Rectángulo redondeado 15"/>
          <p:cNvSpPr/>
          <p:nvPr/>
        </p:nvSpPr>
        <p:spPr>
          <a:xfrm>
            <a:off x="3647728" y="980728"/>
            <a:ext cx="4968552" cy="358155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Flecha arriba y abajo 8"/>
          <p:cNvSpPr/>
          <p:nvPr/>
        </p:nvSpPr>
        <p:spPr>
          <a:xfrm>
            <a:off x="5956858" y="1940186"/>
            <a:ext cx="216024" cy="324000"/>
          </a:xfrm>
          <a:prstGeom prst="upDownArrow">
            <a:avLst>
              <a:gd name="adj1" fmla="val 41860"/>
              <a:gd name="adj2" fmla="val 50000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Disco magnético 12"/>
          <p:cNvSpPr/>
          <p:nvPr/>
        </p:nvSpPr>
        <p:spPr>
          <a:xfrm>
            <a:off x="5591944" y="2269570"/>
            <a:ext cx="1008110" cy="857954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700" b="1" dirty="0" smtClean="0">
                <a:solidFill>
                  <a:schemeClr val="tx2">
                    <a:lumMod val="75000"/>
                  </a:schemeClr>
                </a:solidFill>
              </a:rPr>
              <a:t>Granular Data</a:t>
            </a:r>
            <a:endParaRPr lang="es-MX" sz="17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677084" y="3217068"/>
            <a:ext cx="2880320" cy="340519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Organizational Security Policy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3972088" y="3866816"/>
            <a:ext cx="1944000" cy="578882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Organizational Security Standards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526080" y="3857135"/>
            <a:ext cx="1871992" cy="578882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Security Management Processes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7" name="Flecha abajo 16"/>
          <p:cNvSpPr/>
          <p:nvPr/>
        </p:nvSpPr>
        <p:spPr>
          <a:xfrm>
            <a:off x="4839801" y="3626777"/>
            <a:ext cx="248087" cy="215429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Flecha abajo 21"/>
          <p:cNvSpPr/>
          <p:nvPr/>
        </p:nvSpPr>
        <p:spPr>
          <a:xfrm>
            <a:off x="7177435" y="3626777"/>
            <a:ext cx="248087" cy="215429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Rectángulo 19"/>
          <p:cNvSpPr/>
          <p:nvPr/>
        </p:nvSpPr>
        <p:spPr>
          <a:xfrm>
            <a:off x="1387153" y="4845997"/>
            <a:ext cx="9677400" cy="89028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7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Proceso alternativo 20"/>
          <p:cNvSpPr/>
          <p:nvPr/>
        </p:nvSpPr>
        <p:spPr>
          <a:xfrm>
            <a:off x="1548124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500" b="1" dirty="0" smtClean="0">
                <a:solidFill>
                  <a:schemeClr val="bg1"/>
                </a:solidFill>
              </a:rPr>
              <a:t>Access Control</a:t>
            </a:r>
            <a:endParaRPr lang="es-MX" sz="1500" b="1" dirty="0">
              <a:solidFill>
                <a:schemeClr val="bg1"/>
              </a:solidFill>
            </a:endParaRPr>
          </a:p>
        </p:txBody>
      </p:sp>
      <p:sp>
        <p:nvSpPr>
          <p:cNvPr id="25" name="Proceso alternativo 24"/>
          <p:cNvSpPr/>
          <p:nvPr/>
        </p:nvSpPr>
        <p:spPr>
          <a:xfrm>
            <a:off x="3143672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</a:rPr>
              <a:t>Authentication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27" name="Proceso alternativo 26"/>
          <p:cNvSpPr/>
          <p:nvPr/>
        </p:nvSpPr>
        <p:spPr>
          <a:xfrm>
            <a:off x="4739220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</a:rPr>
              <a:t>Confidentiality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9095465" y="1330261"/>
            <a:ext cx="2797826" cy="3312200"/>
          </a:xfrm>
          <a:prstGeom prst="flowChartAlternateProcess">
            <a:avLst/>
          </a:prstGeom>
          <a:noFill/>
          <a:ln w="15875">
            <a:solidFill>
              <a:srgbClr val="31B133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76213" indent="-176213">
              <a:lnSpc>
                <a:spcPct val="150000"/>
              </a:lnSpc>
            </a:pPr>
            <a:r>
              <a:rPr lang="en-US" sz="1600" dirty="0" smtClean="0">
                <a:solidFill>
                  <a:srgbClr val="31B133"/>
                </a:solidFill>
                <a:latin typeface="Calibri" panose="020F0502020204030204" pitchFamily="34" charset="0"/>
              </a:rPr>
              <a:t>√</a:t>
            </a:r>
            <a:r>
              <a:rPr lang="en-US" sz="16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Physical environment</a:t>
            </a:r>
          </a:p>
          <a:p>
            <a:pPr marL="176213" indent="-176213">
              <a:lnSpc>
                <a:spcPct val="150000"/>
              </a:lnSpc>
            </a:pPr>
            <a:r>
              <a:rPr lang="en-US" sz="1600" dirty="0">
                <a:solidFill>
                  <a:srgbClr val="31B133"/>
                </a:solidFill>
                <a:latin typeface="Calibri" panose="020F0502020204030204" pitchFamily="34" charset="0"/>
              </a:rPr>
              <a:t>√</a:t>
            </a:r>
            <a:r>
              <a:rPr lang="en-US" sz="16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Secure computing 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environment</a:t>
            </a:r>
          </a:p>
          <a:p>
            <a:pPr marL="176213" indent="-176213">
              <a:lnSpc>
                <a:spcPct val="150000"/>
              </a:lnSpc>
            </a:pPr>
            <a:r>
              <a:rPr lang="en-US" sz="1600" dirty="0">
                <a:solidFill>
                  <a:srgbClr val="31B133"/>
                </a:solidFill>
                <a:latin typeface="Calibri" panose="020F0502020204030204" pitchFamily="34" charset="0"/>
              </a:rPr>
              <a:t>√</a:t>
            </a:r>
            <a:r>
              <a:rPr lang="en-US" sz="16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Safeguard </a:t>
            </a:r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personal data anonymity</a:t>
            </a:r>
            <a:endParaRPr lang="en-US" sz="16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6213" indent="-176213">
              <a:lnSpc>
                <a:spcPct val="150000"/>
              </a:lnSpc>
            </a:pPr>
            <a:r>
              <a:rPr lang="en-US" sz="1600" dirty="0" smtClean="0">
                <a:solidFill>
                  <a:srgbClr val="31B133"/>
                </a:solidFill>
                <a:latin typeface="Calibri" panose="020F0502020204030204" pitchFamily="34" charset="0"/>
              </a:rPr>
              <a:t>√ 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Protocol</a:t>
            </a:r>
          </a:p>
          <a:p>
            <a:pPr marL="176213" indent="-176213">
              <a:lnSpc>
                <a:spcPct val="150000"/>
              </a:lnSpc>
            </a:pPr>
            <a:r>
              <a:rPr lang="en-US" sz="1600" dirty="0" smtClean="0">
                <a:solidFill>
                  <a:srgbClr val="31B133"/>
                </a:solidFill>
                <a:latin typeface="Calibri" panose="020F0502020204030204" pitchFamily="34" charset="0"/>
              </a:rPr>
              <a:t>√ 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Services</a:t>
            </a:r>
          </a:p>
          <a:p>
            <a:pPr marL="176213" indent="-176213">
              <a:lnSpc>
                <a:spcPct val="150000"/>
              </a:lnSpc>
            </a:pP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30" name="Proceso alternativo 29"/>
          <p:cNvSpPr/>
          <p:nvPr/>
        </p:nvSpPr>
        <p:spPr>
          <a:xfrm>
            <a:off x="6334768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Communication Security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31" name="Proceso alternativo 30"/>
          <p:cNvSpPr/>
          <p:nvPr/>
        </p:nvSpPr>
        <p:spPr>
          <a:xfrm>
            <a:off x="7924346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</a:rPr>
              <a:t>Availability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32" name="Proceso alternativo 31"/>
          <p:cNvSpPr/>
          <p:nvPr/>
        </p:nvSpPr>
        <p:spPr>
          <a:xfrm>
            <a:off x="9458445" y="5028895"/>
            <a:ext cx="1440160" cy="540000"/>
          </a:xfrm>
          <a:prstGeom prst="flowChartAlternateProcess">
            <a:avLst/>
          </a:prstGeom>
          <a:solidFill>
            <a:srgbClr val="0072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smtClean="0">
                <a:solidFill>
                  <a:schemeClr val="bg1"/>
                </a:solidFill>
              </a:rPr>
              <a:t>Privacy</a:t>
            </a:r>
            <a:endParaRPr lang="en-US" sz="1500" b="1" dirty="0">
              <a:solidFill>
                <a:schemeClr val="bg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9466603" y="908720"/>
            <a:ext cx="218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Main </a:t>
            </a:r>
            <a:r>
              <a:rPr lang="en-US" b="1" dirty="0"/>
              <a:t>c</a:t>
            </a:r>
            <a:r>
              <a:rPr lang="en-US" b="1" dirty="0" smtClean="0"/>
              <a:t>haracteristics:</a:t>
            </a:r>
            <a:endParaRPr lang="en-US" b="1" dirty="0"/>
          </a:p>
        </p:txBody>
      </p:sp>
      <p:sp>
        <p:nvSpPr>
          <p:cNvPr id="29" name="CuadroTexto 28"/>
          <p:cNvSpPr txBox="1"/>
          <p:nvPr/>
        </p:nvSpPr>
        <p:spPr>
          <a:xfrm>
            <a:off x="5433638" y="5769221"/>
            <a:ext cx="1621210" cy="442674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82B47"/>
                </a:solidFill>
              </a:rPr>
              <a:t>Governance</a:t>
            </a:r>
            <a:endParaRPr lang="en-US" sz="2000" b="1" dirty="0">
              <a:solidFill>
                <a:srgbClr val="182B47"/>
              </a:solidFill>
            </a:endParaRPr>
          </a:p>
        </p:txBody>
      </p:sp>
      <p:sp>
        <p:nvSpPr>
          <p:cNvPr id="34" name="Flecha arriba 33"/>
          <p:cNvSpPr/>
          <p:nvPr/>
        </p:nvSpPr>
        <p:spPr>
          <a:xfrm>
            <a:off x="6023991" y="4268977"/>
            <a:ext cx="432049" cy="659370"/>
          </a:xfrm>
          <a:prstGeom prst="upArrow">
            <a:avLst>
              <a:gd name="adj1" fmla="val 30818"/>
              <a:gd name="adj2" fmla="val 45239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 34"/>
          <p:cNvSpPr/>
          <p:nvPr/>
        </p:nvSpPr>
        <p:spPr>
          <a:xfrm>
            <a:off x="1561667" y="2379542"/>
            <a:ext cx="1057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/>
              <a:t>Specialized Users</a:t>
            </a:r>
            <a:endParaRPr lang="es-MX" sz="1200" dirty="0"/>
          </a:p>
        </p:txBody>
      </p:sp>
      <p:sp>
        <p:nvSpPr>
          <p:cNvPr id="12" name="Flecha izquierda 11"/>
          <p:cNvSpPr/>
          <p:nvPr/>
        </p:nvSpPr>
        <p:spPr>
          <a:xfrm rot="10800000">
            <a:off x="2565227" y="2093192"/>
            <a:ext cx="2020982" cy="240683"/>
          </a:xfrm>
          <a:prstGeom prst="leftArrow">
            <a:avLst>
              <a:gd name="adj1" fmla="val 35387"/>
              <a:gd name="adj2" fmla="val 50000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33" name="Grupo 32"/>
          <p:cNvGrpSpPr/>
          <p:nvPr/>
        </p:nvGrpSpPr>
        <p:grpSpPr>
          <a:xfrm>
            <a:off x="3742510" y="1084438"/>
            <a:ext cx="1908280" cy="930062"/>
            <a:chOff x="4907800" y="4986790"/>
            <a:chExt cx="1908280" cy="930062"/>
          </a:xfrm>
        </p:grpSpPr>
        <p:sp>
          <p:nvSpPr>
            <p:cNvPr id="37" name="Rectángulo 36"/>
            <p:cNvSpPr/>
            <p:nvPr/>
          </p:nvSpPr>
          <p:spPr>
            <a:xfrm>
              <a:off x="5392901" y="4986790"/>
              <a:ext cx="938077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4400" dirty="0" smtClean="0">
                  <a:solidFill>
                    <a:srgbClr val="182B47"/>
                  </a:solidFill>
                  <a:effectLst/>
                  <a:latin typeface="Aharoni" panose="02010803020104030203" pitchFamily="2" charset="-79"/>
                  <a:ea typeface="Calibri" panose="020F0502020204030204" pitchFamily="34" charset="0"/>
                </a:rPr>
                <a:t>lisf</a:t>
              </a:r>
              <a:endParaRPr lang="es-MX" sz="800" dirty="0"/>
            </a:p>
          </p:txBody>
        </p:sp>
        <p:sp>
          <p:nvSpPr>
            <p:cNvPr id="38" name="Rectángulo 37"/>
            <p:cNvSpPr/>
            <p:nvPr/>
          </p:nvSpPr>
          <p:spPr>
            <a:xfrm>
              <a:off x="4907800" y="5516742"/>
              <a:ext cx="190828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MX" sz="1000" dirty="0">
                  <a:solidFill>
                    <a:srgbClr val="FF7800"/>
                  </a:solidFill>
                  <a:latin typeface="Aharoni" panose="02010803020104030203" pitchFamily="2" charset="-79"/>
                  <a:ea typeface="Calibri" panose="020F0502020204030204" pitchFamily="34" charset="0"/>
                </a:rPr>
                <a:t>Laboratorio de Información</a:t>
              </a:r>
            </a:p>
            <a:p>
              <a:pPr algn="ctr"/>
              <a:r>
                <a:rPr lang="es-MX" sz="1000" dirty="0">
                  <a:solidFill>
                    <a:srgbClr val="FF7800"/>
                  </a:solidFill>
                  <a:latin typeface="Aharoni" panose="02010803020104030203" pitchFamily="2" charset="-79"/>
                  <a:ea typeface="Calibri" panose="020F0502020204030204" pitchFamily="34" charset="0"/>
                </a:rPr>
                <a:t>del Sistema Financiero</a:t>
              </a:r>
            </a:p>
          </p:txBody>
        </p:sp>
      </p:grpSp>
      <p:pic>
        <p:nvPicPr>
          <p:cNvPr id="36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8851" y="1116057"/>
            <a:ext cx="977594" cy="855418"/>
          </a:xfrm>
          <a:prstGeom prst="rect">
            <a:avLst/>
          </a:prstGeom>
        </p:spPr>
      </p:pic>
      <p:pic>
        <p:nvPicPr>
          <p:cNvPr id="40" name="Imagen 3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05" t="26640" r="14179" b="13422"/>
          <a:stretch/>
        </p:blipFill>
        <p:spPr>
          <a:xfrm>
            <a:off x="5611443" y="1063477"/>
            <a:ext cx="945489" cy="850940"/>
          </a:xfrm>
          <a:prstGeom prst="rect">
            <a:avLst/>
          </a:prstGeom>
        </p:spPr>
      </p:pic>
      <p:pic>
        <p:nvPicPr>
          <p:cNvPr id="41" name="Picture 8" descr="Resultado de imagen para usuari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613" y="1802172"/>
            <a:ext cx="817494" cy="544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821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90530"/>
            <a:ext cx="10972800" cy="720080"/>
          </a:xfrm>
        </p:spPr>
        <p:txBody>
          <a:bodyPr/>
          <a:lstStyle/>
          <a:p>
            <a:pPr algn="l"/>
            <a:r>
              <a:rPr lang="en-US" sz="3200" dirty="0" smtClean="0"/>
              <a:t>Where is the LISF now?</a:t>
            </a:r>
            <a:endParaRPr lang="en-U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9336" y="908720"/>
            <a:ext cx="11881320" cy="5328592"/>
          </a:xfrm>
        </p:spPr>
        <p:txBody>
          <a:bodyPr>
            <a:noAutofit/>
          </a:bodyPr>
          <a:lstStyle/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solidFill>
                  <a:srgbClr val="000000"/>
                </a:solidFill>
              </a:rPr>
              <a:t>Currently, the LISF is work in progress.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solidFill>
                  <a:srgbClr val="000000"/>
                </a:solidFill>
              </a:rPr>
              <a:t>Data that will be available:</a:t>
            </a:r>
          </a:p>
          <a:p>
            <a:pPr marL="342900" lvl="1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900" dirty="0" smtClean="0">
              <a:solidFill>
                <a:srgbClr val="000000"/>
              </a:solidFill>
            </a:endParaRPr>
          </a:p>
          <a:p>
            <a:pPr marL="342900" lvl="1" indent="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900" dirty="0" smtClean="0">
              <a:solidFill>
                <a:srgbClr val="000000"/>
              </a:solidFill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endParaRPr lang="en-US" sz="2200" dirty="0" smtClean="0">
              <a:solidFill>
                <a:srgbClr val="000000"/>
              </a:solidFill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endParaRPr lang="en-US" sz="2200" dirty="0">
              <a:solidFill>
                <a:srgbClr val="000000"/>
              </a:solidFill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endParaRPr lang="en-US" sz="2200" dirty="0" smtClean="0">
              <a:solidFill>
                <a:srgbClr val="000000"/>
              </a:solidFill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solidFill>
                  <a:srgbClr val="000000"/>
                </a:solidFill>
              </a:rPr>
              <a:t>Next steps:</a:t>
            </a:r>
            <a:endParaRPr lang="en-US" sz="2200" dirty="0">
              <a:solidFill>
                <a:srgbClr val="000000"/>
              </a:solidFill>
            </a:endParaRP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200" dirty="0" smtClean="0">
                <a:solidFill>
                  <a:srgbClr val="000000"/>
                </a:solidFill>
              </a:rPr>
              <a:t>Define </a:t>
            </a:r>
            <a:r>
              <a:rPr lang="en-US" sz="2200" dirty="0">
                <a:solidFill>
                  <a:srgbClr val="000000"/>
                </a:solidFill>
              </a:rPr>
              <a:t>the processes </a:t>
            </a:r>
            <a:r>
              <a:rPr lang="en-US" sz="2200" dirty="0" smtClean="0">
                <a:solidFill>
                  <a:srgbClr val="000000"/>
                </a:solidFill>
              </a:rPr>
              <a:t>of production </a:t>
            </a:r>
            <a:r>
              <a:rPr lang="en-US" sz="2200" dirty="0">
                <a:solidFill>
                  <a:srgbClr val="000000"/>
                </a:solidFill>
              </a:rPr>
              <a:t>and exploitation of data </a:t>
            </a:r>
            <a:r>
              <a:rPr lang="en-US" sz="2200" dirty="0" smtClean="0">
                <a:solidFill>
                  <a:srgbClr val="000000"/>
                </a:solidFill>
              </a:rPr>
              <a:t>sets, administration </a:t>
            </a:r>
            <a:r>
              <a:rPr lang="en-US" sz="2200" dirty="0">
                <a:solidFill>
                  <a:srgbClr val="000000"/>
                </a:solidFill>
              </a:rPr>
              <a:t>of the </a:t>
            </a:r>
            <a:r>
              <a:rPr lang="en-US" sz="2200" dirty="0" smtClean="0">
                <a:solidFill>
                  <a:srgbClr val="000000"/>
                </a:solidFill>
              </a:rPr>
              <a:t>data 	repository and implementation </a:t>
            </a:r>
            <a:r>
              <a:rPr lang="en-US" sz="2200" dirty="0">
                <a:solidFill>
                  <a:srgbClr val="000000"/>
                </a:solidFill>
              </a:rPr>
              <a:t>of promotion strategies</a:t>
            </a:r>
            <a:r>
              <a:rPr lang="en-US" sz="2200" dirty="0" smtClean="0">
                <a:solidFill>
                  <a:srgbClr val="000000"/>
                </a:solidFill>
              </a:rPr>
              <a:t>.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200" dirty="0" smtClean="0">
                <a:solidFill>
                  <a:srgbClr val="000000"/>
                </a:solidFill>
              </a:rPr>
              <a:t>Design </a:t>
            </a:r>
            <a:r>
              <a:rPr lang="en-US" sz="2200" dirty="0">
                <a:solidFill>
                  <a:srgbClr val="000000"/>
                </a:solidFill>
              </a:rPr>
              <a:t>security rules to keep safe </a:t>
            </a:r>
            <a:r>
              <a:rPr lang="en-US" sz="2200" dirty="0" smtClean="0">
                <a:solidFill>
                  <a:srgbClr val="000000"/>
                </a:solidFill>
              </a:rPr>
              <a:t>the data </a:t>
            </a:r>
            <a:r>
              <a:rPr lang="en-US" sz="2200" dirty="0">
                <a:solidFill>
                  <a:srgbClr val="000000"/>
                </a:solidFill>
              </a:rPr>
              <a:t>under exploitation processes.</a:t>
            </a:r>
            <a:endParaRPr lang="en-US" sz="2200" dirty="0" smtClean="0">
              <a:solidFill>
                <a:srgbClr val="000000"/>
              </a:solidFill>
            </a:endParaRP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200" dirty="0">
                <a:solidFill>
                  <a:srgbClr val="000000"/>
                </a:solidFill>
              </a:rPr>
              <a:t>The target by early of 2020 is </a:t>
            </a:r>
            <a:r>
              <a:rPr lang="en-US" sz="2200" dirty="0" smtClean="0">
                <a:solidFill>
                  <a:srgbClr val="000000"/>
                </a:solidFill>
              </a:rPr>
              <a:t>to apply a </a:t>
            </a:r>
            <a:r>
              <a:rPr lang="en-US" sz="2200" dirty="0">
                <a:solidFill>
                  <a:srgbClr val="000000"/>
                </a:solidFill>
              </a:rPr>
              <a:t>pilot </a:t>
            </a:r>
            <a:r>
              <a:rPr lang="en-US" sz="2200" dirty="0" smtClean="0">
                <a:solidFill>
                  <a:srgbClr val="000000"/>
                </a:solidFill>
              </a:rPr>
              <a:t>test.</a:t>
            </a:r>
            <a:endParaRPr lang="en-US" sz="2200" dirty="0">
              <a:solidFill>
                <a:srgbClr val="000000"/>
              </a:solidFill>
            </a:endParaRP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endParaRPr lang="en-US" sz="2200" dirty="0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/>
              <a:pPr/>
              <a:t>11</a:t>
            </a:fld>
            <a:endParaRPr lang="es-MX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196361"/>
              </p:ext>
            </p:extLst>
          </p:nvPr>
        </p:nvGraphicFramePr>
        <p:xfrm>
          <a:off x="1055440" y="1988840"/>
          <a:ext cx="9721080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540"/>
                <a:gridCol w="486054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cs typeface="Arial" pitchFamily="34" charset="0"/>
                        </a:rPr>
                        <a:t>In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In next years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Deposits and interbank loans (monthly)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/>
                        <a:t>Consumer loans, different to credit cards (bimonthly)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fontAlgn="t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Purchase of debt securities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 fontAlgn="t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Securities repos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 fontAlgn="t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Loan operations of debt securities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Futures and Forwards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Swaps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 fontAlgn="t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Options (daily)</a:t>
                      </a:r>
                      <a:endParaRPr lang="es-MX" sz="1400" dirty="0" smtClean="0"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dirty="0" smtClean="0">
                          <a:cs typeface="Arial" pitchFamily="34" charset="0"/>
                        </a:rPr>
                        <a:t>FX transactions (daily)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00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3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119336" y="404663"/>
            <a:ext cx="11809312" cy="5951689"/>
          </a:xfrm>
        </p:spPr>
        <p:txBody>
          <a:bodyPr>
            <a:noAutofit/>
          </a:bodyPr>
          <a:lstStyle/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Since </a:t>
            </a:r>
            <a:r>
              <a:rPr lang="en-US" sz="2000" dirty="0" smtClean="0">
                <a:solidFill>
                  <a:srgbClr val="000000"/>
                </a:solidFill>
              </a:rPr>
              <a:t>mid 1990’s, Banco de Mexico </a:t>
            </a:r>
            <a:r>
              <a:rPr lang="en-US" sz="2000" u="sng" dirty="0" smtClean="0">
                <a:solidFill>
                  <a:srgbClr val="000000"/>
                </a:solidFill>
              </a:rPr>
              <a:t>gathers granular data on </a:t>
            </a:r>
            <a:r>
              <a:rPr lang="en-US" sz="2000" u="sng" dirty="0">
                <a:solidFill>
                  <a:srgbClr val="000000"/>
                </a:solidFill>
              </a:rPr>
              <a:t>financial </a:t>
            </a:r>
            <a:r>
              <a:rPr lang="en-US" sz="2000" dirty="0">
                <a:solidFill>
                  <a:srgbClr val="000000"/>
                </a:solidFill>
              </a:rPr>
              <a:t>transactions as part of its strategy to monitor regulatory compliance, risks taken by financial institutions, the development of markets and interactions between economic sectors. </a:t>
            </a:r>
            <a:r>
              <a:rPr lang="en-US" sz="2000" dirty="0" smtClean="0">
                <a:solidFill>
                  <a:srgbClr val="000000"/>
                </a:solidFill>
              </a:rPr>
              <a:t>Furthermore</a:t>
            </a:r>
            <a:r>
              <a:rPr lang="en-US" sz="2000" dirty="0">
                <a:solidFill>
                  <a:srgbClr val="000000"/>
                </a:solidFill>
              </a:rPr>
              <a:t>, over the years, Banco de México has also </a:t>
            </a:r>
            <a:r>
              <a:rPr lang="en-US" sz="2000" u="sng" dirty="0">
                <a:solidFill>
                  <a:srgbClr val="000000"/>
                </a:solidFill>
              </a:rPr>
              <a:t>gathered economic information</a:t>
            </a:r>
            <a:r>
              <a:rPr lang="en-US" sz="2000" dirty="0">
                <a:solidFill>
                  <a:srgbClr val="000000"/>
                </a:solidFill>
              </a:rPr>
              <a:t> for </a:t>
            </a:r>
            <a:r>
              <a:rPr lang="en-US" sz="2000" dirty="0" smtClean="0">
                <a:solidFill>
                  <a:srgbClr val="000000"/>
                </a:solidFill>
              </a:rPr>
              <a:t>analysis and developed </a:t>
            </a:r>
            <a:r>
              <a:rPr lang="en-US" sz="2000" dirty="0">
                <a:solidFill>
                  <a:srgbClr val="000000"/>
                </a:solidFill>
              </a:rPr>
              <a:t>secure schemes to share economic microdata with other government entities. 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All </a:t>
            </a:r>
            <a:r>
              <a:rPr lang="en-US" sz="2000" dirty="0">
                <a:solidFill>
                  <a:srgbClr val="000000"/>
                </a:solidFill>
              </a:rPr>
              <a:t>these developments have allowed the production of statistics </a:t>
            </a:r>
            <a:r>
              <a:rPr lang="en-US" sz="2000" dirty="0" smtClean="0">
                <a:solidFill>
                  <a:srgbClr val="000000"/>
                </a:solidFill>
              </a:rPr>
              <a:t>and fostered </a:t>
            </a:r>
            <a:r>
              <a:rPr lang="en-US" sz="2000" dirty="0">
                <a:solidFill>
                  <a:srgbClr val="000000"/>
                </a:solidFill>
              </a:rPr>
              <a:t>financial and economic research. 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As </a:t>
            </a:r>
            <a:r>
              <a:rPr lang="en-US" sz="2000" dirty="0">
                <a:solidFill>
                  <a:srgbClr val="000000"/>
                </a:solidFill>
              </a:rPr>
              <a:t>a result, </a:t>
            </a:r>
            <a:r>
              <a:rPr lang="en-US" sz="2000" u="sng" dirty="0">
                <a:solidFill>
                  <a:srgbClr val="000000"/>
                </a:solidFill>
              </a:rPr>
              <a:t>microdata has the biggest share in Banco de Mexico’s current information model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As the costs of such an information model are high to both the Central Bank that collects it and to reporting institutions, it is important to </a:t>
            </a:r>
            <a:r>
              <a:rPr lang="en-US" sz="2000" u="sng" dirty="0">
                <a:solidFill>
                  <a:srgbClr val="000000"/>
                </a:solidFill>
              </a:rPr>
              <a:t>maximize its social </a:t>
            </a:r>
            <a:r>
              <a:rPr lang="en-US" sz="2000" u="sng" dirty="0" smtClean="0">
                <a:solidFill>
                  <a:srgbClr val="000000"/>
                </a:solidFill>
              </a:rPr>
              <a:t>benefits</a:t>
            </a:r>
            <a:r>
              <a:rPr lang="en-US" sz="2000" dirty="0" smtClean="0">
                <a:solidFill>
                  <a:srgbClr val="000000"/>
                </a:solidFill>
              </a:rPr>
              <a:t>. To </a:t>
            </a:r>
            <a:r>
              <a:rPr lang="en-US" sz="2000" dirty="0">
                <a:solidFill>
                  <a:srgbClr val="000000"/>
                </a:solidFill>
              </a:rPr>
              <a:t>better achieve this, it is necessary to broaden the audience to the maximum of its capacity. Therefore, </a:t>
            </a:r>
            <a:r>
              <a:rPr lang="en-US" sz="2000" u="sng" dirty="0">
                <a:solidFill>
                  <a:srgbClr val="000000"/>
                </a:solidFill>
              </a:rPr>
              <a:t>an efficient data sharing scheme is needed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At the same time, it is important to </a:t>
            </a:r>
            <a:r>
              <a:rPr lang="en-US" sz="2000" u="sng" dirty="0">
                <a:solidFill>
                  <a:srgbClr val="000000"/>
                </a:solidFill>
              </a:rPr>
              <a:t>preserve the confidentiality </a:t>
            </a:r>
            <a:r>
              <a:rPr lang="en-US" sz="2000" dirty="0">
                <a:solidFill>
                  <a:srgbClr val="000000"/>
                </a:solidFill>
              </a:rPr>
              <a:t>of sensitive data to avoid market distortions or an unlawful use. This would point towards a restricted </a:t>
            </a:r>
            <a:r>
              <a:rPr lang="en-US" sz="2000" dirty="0" smtClean="0">
                <a:solidFill>
                  <a:srgbClr val="000000"/>
                </a:solidFill>
              </a:rPr>
              <a:t>dissemination. To </a:t>
            </a:r>
            <a:r>
              <a:rPr lang="en-US" sz="2000" dirty="0">
                <a:solidFill>
                  <a:srgbClr val="000000"/>
                </a:solidFill>
              </a:rPr>
              <a:t>balance both cases, it is necessary to think in alternative schemes that allow specialized users to have access to data in a secure way, but always fulfilling legal restrictions to disseminate it.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rgbClr val="000000"/>
                </a:solidFill>
              </a:rPr>
              <a:t>A Data Room is a potentially efficient scheme for sharing granular data </a:t>
            </a:r>
            <a:r>
              <a:rPr lang="en-US" sz="2000" dirty="0">
                <a:solidFill>
                  <a:srgbClr val="000000"/>
                </a:solidFill>
              </a:rPr>
              <a:t>that fits with these specifications.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  <a:p>
            <a:pPr indent="3600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>
                <a:solidFill>
                  <a:srgbClr val="FFFFFF"/>
                </a:solidFill>
              </a:rPr>
              <a:pPr/>
              <a:t>2</a:t>
            </a:fld>
            <a:endParaRPr lang="es-MX" dirty="0">
              <a:solidFill>
                <a:srgbClr val="FFFFFF"/>
              </a:solidFill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ctrTitle"/>
          </p:nvPr>
        </p:nvSpPr>
        <p:spPr>
          <a:xfrm>
            <a:off x="0" y="3473"/>
            <a:ext cx="11514666" cy="497181"/>
          </a:xfrm>
        </p:spPr>
        <p:txBody>
          <a:bodyPr/>
          <a:lstStyle/>
          <a:p>
            <a:pPr algn="l"/>
            <a:r>
              <a:rPr lang="en-US" sz="3200" dirty="0" smtClean="0"/>
              <a:t>Introduction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522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type="subTitle" idx="1"/>
          </p:nvPr>
        </p:nvSpPr>
        <p:spPr>
          <a:xfrm>
            <a:off x="335360" y="500654"/>
            <a:ext cx="11514666" cy="2088232"/>
          </a:xfrm>
        </p:spPr>
        <p:txBody>
          <a:bodyPr>
            <a:noAutofit/>
          </a:bodyPr>
          <a:lstStyle/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There </a:t>
            </a:r>
            <a:r>
              <a:rPr lang="en-US" sz="2000" dirty="0">
                <a:solidFill>
                  <a:srgbClr val="000000"/>
                </a:solidFill>
              </a:rPr>
              <a:t>has been a growing recognition by the international community of expanding and improving information dissemination channels </a:t>
            </a:r>
            <a:r>
              <a:rPr lang="en-US" sz="2000" dirty="0" smtClean="0">
                <a:solidFill>
                  <a:srgbClr val="000000"/>
                </a:solidFill>
              </a:rPr>
              <a:t>after </a:t>
            </a:r>
            <a:r>
              <a:rPr lang="en-US" sz="2000" dirty="0">
                <a:solidFill>
                  <a:srgbClr val="000000"/>
                </a:solidFill>
              </a:rPr>
              <a:t>the International Financial Crisis of 2008-2009.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Banco de Mexico </a:t>
            </a:r>
            <a:r>
              <a:rPr lang="en-US" sz="2000" dirty="0">
                <a:solidFill>
                  <a:srgbClr val="000000"/>
                </a:solidFill>
              </a:rPr>
              <a:t>considered the creation of a Data Room to share granular data for both internal and external </a:t>
            </a:r>
            <a:r>
              <a:rPr lang="en-US" sz="2000" dirty="0" smtClean="0">
                <a:solidFill>
                  <a:srgbClr val="000000"/>
                </a:solidFill>
              </a:rPr>
              <a:t>users as a way to facilitate the access to data, increasing its value.</a:t>
            </a:r>
          </a:p>
          <a:p>
            <a:pPr indent="3600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2000" dirty="0">
              <a:solidFill>
                <a:schemeClr val="tx1"/>
              </a:solidFill>
            </a:endParaRPr>
          </a:p>
          <a:p>
            <a:pPr indent="36000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2000" dirty="0" smtClean="0">
              <a:solidFill>
                <a:srgbClr val="00000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>
                <a:solidFill>
                  <a:srgbClr val="FFFFFF"/>
                </a:solidFill>
              </a:rPr>
              <a:pPr/>
              <a:t>3</a:t>
            </a:fld>
            <a:endParaRPr lang="es-MX" dirty="0">
              <a:solidFill>
                <a:srgbClr val="FFFFFF"/>
              </a:solidFill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ctrTitle"/>
          </p:nvPr>
        </p:nvSpPr>
        <p:spPr>
          <a:xfrm>
            <a:off x="0" y="3473"/>
            <a:ext cx="11514666" cy="497181"/>
          </a:xfrm>
        </p:spPr>
        <p:txBody>
          <a:bodyPr/>
          <a:lstStyle/>
          <a:p>
            <a:pPr algn="l"/>
            <a:r>
              <a:rPr lang="en-US" sz="3200" dirty="0" smtClean="0"/>
              <a:t>Why a Data Room?</a:t>
            </a:r>
            <a:endParaRPr lang="en-US" sz="3200" dirty="0"/>
          </a:p>
        </p:txBody>
      </p:sp>
      <p:grpSp>
        <p:nvGrpSpPr>
          <p:cNvPr id="34" name="Grupo 33"/>
          <p:cNvGrpSpPr/>
          <p:nvPr/>
        </p:nvGrpSpPr>
        <p:grpSpPr>
          <a:xfrm>
            <a:off x="368315" y="2984435"/>
            <a:ext cx="11481711" cy="3431633"/>
            <a:chOff x="407368" y="1365799"/>
            <a:chExt cx="11481711" cy="2997575"/>
          </a:xfrm>
        </p:grpSpPr>
        <p:sp>
          <p:nvSpPr>
            <p:cNvPr id="36" name="Rectángulo redondeado 35"/>
            <p:cNvSpPr/>
            <p:nvPr/>
          </p:nvSpPr>
          <p:spPr>
            <a:xfrm>
              <a:off x="407368" y="1772817"/>
              <a:ext cx="11305256" cy="5123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grpSp>
          <p:nvGrpSpPr>
            <p:cNvPr id="38" name="Grupo 37"/>
            <p:cNvGrpSpPr/>
            <p:nvPr/>
          </p:nvGrpSpPr>
          <p:grpSpPr>
            <a:xfrm>
              <a:off x="6053186" y="1762971"/>
              <a:ext cx="5835893" cy="520800"/>
              <a:chOff x="407368" y="1772819"/>
              <a:chExt cx="5835893" cy="801598"/>
            </a:xfrm>
          </p:grpSpPr>
          <p:sp>
            <p:nvSpPr>
              <p:cNvPr id="56" name="Rectángulo redondeado 55"/>
              <p:cNvSpPr/>
              <p:nvPr/>
            </p:nvSpPr>
            <p:spPr>
              <a:xfrm>
                <a:off x="407368" y="1772819"/>
                <a:ext cx="5688632" cy="801598"/>
              </a:xfrm>
              <a:prstGeom prst="roundRect">
                <a:avLst/>
              </a:prstGeom>
              <a:solidFill>
                <a:srgbClr val="A9D18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  <p:sp>
            <p:nvSpPr>
              <p:cNvPr id="57" name="CuadroTexto 56"/>
              <p:cNvSpPr txBox="1"/>
              <p:nvPr/>
            </p:nvSpPr>
            <p:spPr>
              <a:xfrm>
                <a:off x="2785103" y="1925391"/>
                <a:ext cx="3458158" cy="587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Financial data</a:t>
                </a:r>
              </a:p>
            </p:txBody>
          </p:sp>
        </p:grpSp>
        <p:grpSp>
          <p:nvGrpSpPr>
            <p:cNvPr id="39" name="Grupo 38"/>
            <p:cNvGrpSpPr/>
            <p:nvPr/>
          </p:nvGrpSpPr>
          <p:grpSpPr>
            <a:xfrm>
              <a:off x="415119" y="1762970"/>
              <a:ext cx="5616624" cy="520801"/>
              <a:chOff x="6096000" y="1772817"/>
              <a:chExt cx="5616624" cy="801599"/>
            </a:xfrm>
          </p:grpSpPr>
          <p:sp>
            <p:nvSpPr>
              <p:cNvPr id="54" name="Rectángulo redondeado 53"/>
              <p:cNvSpPr/>
              <p:nvPr/>
            </p:nvSpPr>
            <p:spPr>
              <a:xfrm>
                <a:off x="6096000" y="1772817"/>
                <a:ext cx="5616624" cy="801599"/>
              </a:xfrm>
              <a:prstGeom prst="roundRect">
                <a:avLst/>
              </a:prstGeom>
              <a:solidFill>
                <a:srgbClr val="33CC3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55" name="CuadroTexto 54"/>
              <p:cNvSpPr txBox="1"/>
              <p:nvPr/>
            </p:nvSpPr>
            <p:spPr>
              <a:xfrm>
                <a:off x="6574601" y="1895407"/>
                <a:ext cx="2047420" cy="461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Economic data</a:t>
                </a:r>
              </a:p>
            </p:txBody>
          </p:sp>
        </p:grpSp>
        <p:sp>
          <p:nvSpPr>
            <p:cNvPr id="40" name="Rectángulo 39"/>
            <p:cNvSpPr/>
            <p:nvPr/>
          </p:nvSpPr>
          <p:spPr>
            <a:xfrm>
              <a:off x="2970334" y="1763291"/>
              <a:ext cx="6077994" cy="277238"/>
            </a:xfrm>
            <a:prstGeom prst="rect">
              <a:avLst/>
            </a:prstGeom>
            <a:solidFill>
              <a:srgbClr val="33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Microdata at Banco de Mexico</a:t>
              </a:r>
              <a:endParaRPr lang="en-US" sz="2000" b="1" dirty="0"/>
            </a:p>
          </p:txBody>
        </p:sp>
        <p:grpSp>
          <p:nvGrpSpPr>
            <p:cNvPr id="41" name="Grupo 40"/>
            <p:cNvGrpSpPr/>
            <p:nvPr/>
          </p:nvGrpSpPr>
          <p:grpSpPr>
            <a:xfrm>
              <a:off x="4138169" y="2805361"/>
              <a:ext cx="4172291" cy="1396447"/>
              <a:chOff x="4085551" y="3370106"/>
              <a:chExt cx="4172291" cy="1396447"/>
            </a:xfrm>
          </p:grpSpPr>
          <p:sp>
            <p:nvSpPr>
              <p:cNvPr id="50" name="Rectángulo redondeado 49"/>
              <p:cNvSpPr/>
              <p:nvPr/>
            </p:nvSpPr>
            <p:spPr>
              <a:xfrm>
                <a:off x="4085551" y="3383977"/>
                <a:ext cx="4172291" cy="1333605"/>
              </a:xfrm>
              <a:prstGeom prst="roundRect">
                <a:avLst/>
              </a:prstGeom>
              <a:solidFill>
                <a:srgbClr val="FF9900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pic>
            <p:nvPicPr>
              <p:cNvPr id="51" name="Picture 8" descr="Resultado de imagen para usuario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0644" y="3807560"/>
                <a:ext cx="682778" cy="45518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CuadroTexto 51"/>
              <p:cNvSpPr txBox="1"/>
              <p:nvPr/>
            </p:nvSpPr>
            <p:spPr>
              <a:xfrm>
                <a:off x="4699589" y="3370106"/>
                <a:ext cx="29732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chemeClr val="bg1"/>
                    </a:solidFill>
                  </a:rPr>
                  <a:t>Access to specialized users</a:t>
                </a:r>
                <a:endParaRPr lang="en-US" sz="2000" b="1" i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3" name="CuadroTexto 52"/>
              <p:cNvSpPr txBox="1"/>
              <p:nvPr/>
            </p:nvSpPr>
            <p:spPr>
              <a:xfrm>
                <a:off x="4201157" y="4181778"/>
                <a:ext cx="398420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</a:rPr>
                  <a:t>Mainly researchers co-authored with researchers from Banco de Mexico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42" name="Conector recto de flecha 41"/>
            <p:cNvCxnSpPr/>
            <p:nvPr/>
          </p:nvCxnSpPr>
          <p:spPr>
            <a:xfrm flipH="1">
              <a:off x="10606040" y="2379782"/>
              <a:ext cx="0" cy="396000"/>
            </a:xfrm>
            <a:prstGeom prst="straightConnector1">
              <a:avLst/>
            </a:prstGeom>
            <a:ln w="76200">
              <a:solidFill>
                <a:srgbClr val="A9D18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cto de flecha 42"/>
            <p:cNvCxnSpPr/>
            <p:nvPr/>
          </p:nvCxnSpPr>
          <p:spPr>
            <a:xfrm flipH="1">
              <a:off x="1775520" y="2379782"/>
              <a:ext cx="0" cy="396000"/>
            </a:xfrm>
            <a:prstGeom prst="straightConnector1">
              <a:avLst/>
            </a:prstGeom>
            <a:ln w="76200">
              <a:solidFill>
                <a:srgbClr val="33CC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ector recto de flecha 43"/>
            <p:cNvCxnSpPr/>
            <p:nvPr/>
          </p:nvCxnSpPr>
          <p:spPr>
            <a:xfrm flipH="1">
              <a:off x="5999258" y="1365799"/>
              <a:ext cx="1" cy="383445"/>
            </a:xfrm>
            <a:prstGeom prst="straightConnector1">
              <a:avLst/>
            </a:prstGeom>
            <a:ln w="76200">
              <a:solidFill>
                <a:srgbClr val="3399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uadroTexto 44"/>
            <p:cNvSpPr txBox="1"/>
            <p:nvPr/>
          </p:nvSpPr>
          <p:spPr>
            <a:xfrm>
              <a:off x="9951477" y="3901709"/>
              <a:ext cx="14594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i="1" dirty="0" smtClean="0"/>
                <a:t>Work in progress</a:t>
              </a:r>
            </a:p>
            <a:p>
              <a:pPr algn="ctr"/>
              <a:r>
                <a:rPr lang="en-US" sz="1200" i="1" dirty="0" smtClean="0"/>
                <a:t>Official release 2020</a:t>
              </a:r>
              <a:endParaRPr lang="en-US" sz="1200" i="1" dirty="0"/>
            </a:p>
          </p:txBody>
        </p:sp>
        <p:sp>
          <p:nvSpPr>
            <p:cNvPr id="46" name="CuadroTexto 45"/>
            <p:cNvSpPr txBox="1"/>
            <p:nvPr/>
          </p:nvSpPr>
          <p:spPr>
            <a:xfrm>
              <a:off x="1357797" y="3602502"/>
              <a:ext cx="853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i="1" dirty="0" smtClean="0"/>
                <a:t>Operating</a:t>
              </a:r>
            </a:p>
            <a:p>
              <a:pPr algn="ctr"/>
              <a:r>
                <a:rPr lang="en-US" sz="1200" i="1" dirty="0" smtClean="0"/>
                <a:t>Since 2018</a:t>
              </a:r>
              <a:endParaRPr lang="en-US" sz="1200" i="1" dirty="0"/>
            </a:p>
          </p:txBody>
        </p:sp>
        <p:cxnSp>
          <p:nvCxnSpPr>
            <p:cNvPr id="47" name="Conector recto de flecha 46"/>
            <p:cNvCxnSpPr/>
            <p:nvPr/>
          </p:nvCxnSpPr>
          <p:spPr>
            <a:xfrm flipH="1">
              <a:off x="8566198" y="3445039"/>
              <a:ext cx="960070" cy="0"/>
            </a:xfrm>
            <a:prstGeom prst="straightConnector1">
              <a:avLst/>
            </a:prstGeom>
            <a:ln w="76200">
              <a:solidFill>
                <a:srgbClr val="A9D18E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de flecha 47"/>
            <p:cNvCxnSpPr/>
            <p:nvPr/>
          </p:nvCxnSpPr>
          <p:spPr>
            <a:xfrm flipV="1">
              <a:off x="2970334" y="3486035"/>
              <a:ext cx="955341" cy="0"/>
            </a:xfrm>
            <a:prstGeom prst="straightConnector1">
              <a:avLst/>
            </a:prstGeom>
            <a:ln w="76200">
              <a:solidFill>
                <a:srgbClr val="33CC3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7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930" y="2204865"/>
            <a:ext cx="740549" cy="741832"/>
          </a:xfrm>
          <a:prstGeom prst="rect">
            <a:avLst/>
          </a:prstGeom>
        </p:spPr>
      </p:pic>
      <p:pic>
        <p:nvPicPr>
          <p:cNvPr id="32" name="Marcador de contenido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59" y="4696080"/>
            <a:ext cx="1863728" cy="947897"/>
          </a:xfrm>
          <a:prstGeom prst="rect">
            <a:avLst/>
          </a:prstGeom>
        </p:spPr>
      </p:pic>
      <p:grpSp>
        <p:nvGrpSpPr>
          <p:cNvPr id="33" name="Grupo 32"/>
          <p:cNvGrpSpPr/>
          <p:nvPr/>
        </p:nvGrpSpPr>
        <p:grpSpPr>
          <a:xfrm>
            <a:off x="9493913" y="4629134"/>
            <a:ext cx="2456610" cy="1301368"/>
            <a:chOff x="1746115" y="1008660"/>
            <a:chExt cx="2456610" cy="1301368"/>
          </a:xfrm>
          <a:solidFill>
            <a:schemeClr val="bg1"/>
          </a:solidFill>
        </p:grpSpPr>
        <p:sp>
          <p:nvSpPr>
            <p:cNvPr id="60" name="Rectángulo 59"/>
            <p:cNvSpPr/>
            <p:nvPr/>
          </p:nvSpPr>
          <p:spPr>
            <a:xfrm>
              <a:off x="2408726" y="1185439"/>
              <a:ext cx="1106393" cy="92333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s-MX" sz="5400" dirty="0" smtClean="0">
                  <a:solidFill>
                    <a:srgbClr val="182B47"/>
                  </a:solidFill>
                  <a:effectLst/>
                  <a:latin typeface="Aharoni" panose="02010803020104030203" pitchFamily="2" charset="-79"/>
                  <a:ea typeface="Calibri" panose="020F0502020204030204" pitchFamily="34" charset="0"/>
                </a:rPr>
                <a:t>lisf</a:t>
              </a:r>
              <a:endParaRPr lang="es-MX" sz="1000" dirty="0"/>
            </a:p>
          </p:txBody>
        </p:sp>
        <p:sp>
          <p:nvSpPr>
            <p:cNvPr id="61" name="Rectángulo 60"/>
            <p:cNvSpPr/>
            <p:nvPr/>
          </p:nvSpPr>
          <p:spPr>
            <a:xfrm>
              <a:off x="1746115" y="1879141"/>
              <a:ext cx="2456610" cy="43088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L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aboratorio de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nformación</a:t>
              </a:r>
            </a:p>
            <a:p>
              <a:pPr algn="ctr"/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del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S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istema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F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inanciero</a:t>
              </a:r>
              <a:endParaRPr lang="es-MX" sz="1050" dirty="0">
                <a:solidFill>
                  <a:srgbClr val="FF7800"/>
                </a:solidFill>
                <a:latin typeface="Aharoni" panose="02010803020104030203" pitchFamily="2" charset="-79"/>
                <a:ea typeface="Tahoma" panose="020B0604030504040204" pitchFamily="34" charset="0"/>
                <a:cs typeface="Aharoni" panose="02010803020104030203" pitchFamily="2" charset="-79"/>
              </a:endParaRPr>
            </a:p>
          </p:txBody>
        </p:sp>
        <p:pic>
          <p:nvPicPr>
            <p:cNvPr id="62" name="Picture 2" descr="http://webinterno/centro-de-informacion-electronica/formatos-y-plantillas-institucionales/logotipos-monograma-y-plantillas-institucionales/logotipos-y-monograma/Logotipo_horizontal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3299" y="1008660"/>
              <a:ext cx="1317246" cy="324000"/>
            </a:xfrm>
            <a:prstGeom prst="rect">
              <a:avLst/>
            </a:prstGeom>
            <a:grpFill/>
            <a:extLst/>
          </p:spPr>
        </p:pic>
      </p:grpSp>
    </p:spTree>
    <p:extLst>
      <p:ext uri="{BB962C8B-B14F-4D97-AF65-F5344CB8AC3E}">
        <p14:creationId xmlns:p14="http://schemas.microsoft.com/office/powerpoint/2010/main" val="212752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42190" y="6372275"/>
            <a:ext cx="2844800" cy="365125"/>
          </a:xfrm>
        </p:spPr>
        <p:txBody>
          <a:bodyPr/>
          <a:lstStyle/>
          <a:p>
            <a:fld id="{8E002BF4-BBF3-4639-B0BE-64A04A870BC8}" type="slidenum">
              <a:rPr lang="es-MX" smtClean="0"/>
              <a:pPr/>
              <a:t>4</a:t>
            </a:fld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5360" y="1556792"/>
            <a:ext cx="11501084" cy="3888432"/>
          </a:xfrm>
        </p:spPr>
        <p:txBody>
          <a:bodyPr>
            <a:noAutofit/>
          </a:bodyPr>
          <a:lstStyle/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                        is </a:t>
            </a:r>
            <a:r>
              <a:rPr lang="en-US" sz="2200" dirty="0">
                <a:solidFill>
                  <a:srgbClr val="000000"/>
                </a:solidFill>
              </a:rPr>
              <a:t>the economic microdata laboratory of Banco de México. 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00000"/>
              </a:solidFill>
            </a:endParaRP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It </a:t>
            </a:r>
            <a:r>
              <a:rPr lang="en-US" sz="2200" dirty="0">
                <a:solidFill>
                  <a:srgbClr val="000000"/>
                </a:solidFill>
              </a:rPr>
              <a:t>has been working formally since 2018 and </a:t>
            </a:r>
            <a:r>
              <a:rPr lang="en-US" sz="2200" dirty="0" smtClean="0">
                <a:solidFill>
                  <a:srgbClr val="000000"/>
                </a:solidFill>
              </a:rPr>
              <a:t>has </a:t>
            </a:r>
            <a:r>
              <a:rPr lang="en-US" sz="2200" dirty="0">
                <a:solidFill>
                  <a:srgbClr val="000000"/>
                </a:solidFill>
              </a:rPr>
              <a:t>more than 20 </a:t>
            </a:r>
            <a:r>
              <a:rPr lang="en-US" sz="2200" dirty="0" smtClean="0">
                <a:solidFill>
                  <a:srgbClr val="000000"/>
                </a:solidFill>
              </a:rPr>
              <a:t>ongoing research projects, </a:t>
            </a:r>
            <a:r>
              <a:rPr lang="en-US" sz="2200" dirty="0">
                <a:solidFill>
                  <a:srgbClr val="000000"/>
                </a:solidFill>
              </a:rPr>
              <a:t>collaborating with institutions such as </a:t>
            </a:r>
            <a:r>
              <a:rPr lang="en-US" sz="2200" dirty="0" smtClean="0">
                <a:solidFill>
                  <a:srgbClr val="000000"/>
                </a:solidFill>
              </a:rPr>
              <a:t>Harvard University, the University </a:t>
            </a:r>
            <a:r>
              <a:rPr lang="en-US" sz="2200" dirty="0">
                <a:solidFill>
                  <a:srgbClr val="000000"/>
                </a:solidFill>
              </a:rPr>
              <a:t>of California, </a:t>
            </a:r>
            <a:r>
              <a:rPr lang="en-US" sz="2200" dirty="0" smtClean="0">
                <a:solidFill>
                  <a:srgbClr val="000000"/>
                </a:solidFill>
              </a:rPr>
              <a:t>The Federal Reserve Board, and the BIS</a:t>
            </a:r>
            <a:r>
              <a:rPr lang="en-US" sz="2200" dirty="0">
                <a:solidFill>
                  <a:srgbClr val="000000"/>
                </a:solidFill>
              </a:rPr>
              <a:t>, among others.</a:t>
            </a: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00000"/>
              </a:solidFill>
            </a:endParaRPr>
          </a:p>
          <a:p>
            <a:pPr marL="361950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The </a:t>
            </a:r>
            <a:r>
              <a:rPr lang="en-US" sz="2200" dirty="0">
                <a:solidFill>
                  <a:srgbClr val="000000"/>
                </a:solidFill>
              </a:rPr>
              <a:t>main goal for this laboratory is to foster economic research at the Bank by inviting </a:t>
            </a:r>
            <a:r>
              <a:rPr lang="en-US" sz="2200" dirty="0" smtClean="0">
                <a:solidFill>
                  <a:srgbClr val="000000"/>
                </a:solidFill>
              </a:rPr>
              <a:t>non-for- </a:t>
            </a:r>
            <a:r>
              <a:rPr lang="en-US" sz="2200" dirty="0">
                <a:solidFill>
                  <a:srgbClr val="000000"/>
                </a:solidFill>
              </a:rPr>
              <a:t>profit researchers of the international community to collaborate in projects with Banco de Mexico</a:t>
            </a:r>
            <a:r>
              <a:rPr lang="en-US" sz="2200" dirty="0" smtClean="0">
                <a:solidFill>
                  <a:srgbClr val="000000"/>
                </a:solidFill>
              </a:rPr>
              <a:t>.</a:t>
            </a:r>
            <a:endParaRPr lang="en-US" sz="1050" dirty="0" smtClean="0"/>
          </a:p>
          <a:p>
            <a:pPr algn="just"/>
            <a:endParaRPr lang="en-US" sz="2000" dirty="0"/>
          </a:p>
        </p:txBody>
      </p:sp>
      <p:sp>
        <p:nvSpPr>
          <p:cNvPr id="2" name="Rectángulo 1"/>
          <p:cNvSpPr/>
          <p:nvPr/>
        </p:nvSpPr>
        <p:spPr>
          <a:xfrm>
            <a:off x="0" y="-36095"/>
            <a:ext cx="11424592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685800">
              <a:spcBef>
                <a:spcPct val="0"/>
              </a:spcBef>
            </a:pPr>
            <a:r>
              <a:rPr lang="en-US" sz="3200" b="1" dirty="0" smtClean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Economic Microdata Laboratory </a:t>
            </a:r>
            <a:r>
              <a:rPr lang="en-US" sz="3200" b="1" dirty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of Banco de </a:t>
            </a:r>
            <a:r>
              <a:rPr lang="en-US" sz="3200" b="1" dirty="0" smtClean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Mexico (</a:t>
            </a:r>
            <a:r>
              <a:rPr lang="en-US" sz="3200" b="1" dirty="0" err="1" smtClean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EconLab</a:t>
            </a:r>
            <a:r>
              <a:rPr lang="en-US" sz="3200" b="1" dirty="0" smtClean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)</a:t>
            </a:r>
            <a:endParaRPr lang="es-MX" sz="3200" b="1" dirty="0">
              <a:solidFill>
                <a:srgbClr val="00727C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Marcador de contenido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1412775"/>
            <a:ext cx="1440160" cy="73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179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42190" y="6350111"/>
            <a:ext cx="2844800" cy="365125"/>
          </a:xfrm>
        </p:spPr>
        <p:txBody>
          <a:bodyPr/>
          <a:lstStyle/>
          <a:p>
            <a:fld id="{8E002BF4-BBF3-4639-B0BE-64A04A870BC8}" type="slidenum">
              <a:rPr lang="es-MX" smtClean="0"/>
              <a:pPr/>
              <a:t>5</a:t>
            </a:fld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1344" y="620688"/>
            <a:ext cx="11737304" cy="5544616"/>
          </a:xfrm>
        </p:spPr>
        <p:txBody>
          <a:bodyPr>
            <a:noAutofit/>
          </a:bodyPr>
          <a:lstStyle/>
          <a:p>
            <a:pPr marL="361950" lvl="1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Information resources (microdata)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Banco de </a:t>
            </a:r>
            <a:r>
              <a:rPr lang="en-US" sz="2000" dirty="0" smtClean="0">
                <a:solidFill>
                  <a:srgbClr val="000000"/>
                </a:solidFill>
              </a:rPr>
              <a:t>México </a:t>
            </a:r>
            <a:r>
              <a:rPr lang="en-US" sz="2000" dirty="0">
                <a:solidFill>
                  <a:srgbClr val="000000"/>
                </a:solidFill>
              </a:rPr>
              <a:t>has numerous </a:t>
            </a:r>
            <a:r>
              <a:rPr lang="en-US" sz="2000" dirty="0" smtClean="0">
                <a:solidFill>
                  <a:srgbClr val="000000"/>
                </a:solidFill>
              </a:rPr>
              <a:t>databases </a:t>
            </a:r>
            <a:r>
              <a:rPr lang="en-US" sz="2000" dirty="0">
                <a:solidFill>
                  <a:srgbClr val="000000"/>
                </a:solidFill>
              </a:rPr>
              <a:t>for different  purposes, </a:t>
            </a:r>
            <a:r>
              <a:rPr lang="en-US" sz="2000" dirty="0" smtClean="0">
                <a:solidFill>
                  <a:srgbClr val="000000"/>
                </a:solidFill>
              </a:rPr>
              <a:t>several </a:t>
            </a:r>
            <a:r>
              <a:rPr lang="en-US" sz="2000" dirty="0">
                <a:solidFill>
                  <a:srgbClr val="000000"/>
                </a:solidFill>
              </a:rPr>
              <a:t>sources and distinct </a:t>
            </a:r>
            <a:r>
              <a:rPr lang="en-US" sz="2000" dirty="0" smtClean="0">
                <a:solidFill>
                  <a:srgbClr val="000000"/>
                </a:solidFill>
              </a:rPr>
              <a:t>	granularities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000" dirty="0" err="1">
                <a:solidFill>
                  <a:srgbClr val="000000"/>
                </a:solidFill>
              </a:rPr>
              <a:t>EconLab</a:t>
            </a:r>
            <a:r>
              <a:rPr lang="en-US" sz="2000" dirty="0">
                <a:solidFill>
                  <a:srgbClr val="000000"/>
                </a:solidFill>
              </a:rPr>
              <a:t> staff is in charge of cleaning, harmonizing, anonymizing and, if necessary, creating aggregated </a:t>
            </a:r>
            <a:r>
              <a:rPr lang="en-US" sz="2000" dirty="0" smtClean="0">
                <a:solidFill>
                  <a:srgbClr val="000000"/>
                </a:solidFill>
              </a:rPr>
              <a:t>	databases </a:t>
            </a:r>
            <a:r>
              <a:rPr lang="en-US" sz="2000" dirty="0">
                <a:solidFill>
                  <a:srgbClr val="000000"/>
                </a:solidFill>
              </a:rPr>
              <a:t>making them </a:t>
            </a:r>
            <a:r>
              <a:rPr lang="en-US" sz="2000" dirty="0" smtClean="0">
                <a:solidFill>
                  <a:srgbClr val="000000"/>
                </a:solidFill>
              </a:rPr>
              <a:t>friendlier </a:t>
            </a:r>
            <a:r>
              <a:rPr lang="en-US" sz="2000" dirty="0">
                <a:solidFill>
                  <a:srgbClr val="000000"/>
                </a:solidFill>
              </a:rPr>
              <a:t>for researchers.</a:t>
            </a:r>
          </a:p>
          <a:p>
            <a:pPr marL="361950" lvl="1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Human resources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Access to the Bank’s specialists of each dataset. 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The collaboration in a co-authorship scheme with a researcher </a:t>
            </a:r>
            <a:r>
              <a:rPr lang="en-US" sz="2000" dirty="0" smtClean="0">
                <a:solidFill>
                  <a:srgbClr val="000000"/>
                </a:solidFill>
              </a:rPr>
              <a:t>at Banco </a:t>
            </a:r>
            <a:r>
              <a:rPr lang="en-US" sz="2000" dirty="0">
                <a:solidFill>
                  <a:srgbClr val="000000"/>
                </a:solidFill>
              </a:rPr>
              <a:t>de </a:t>
            </a:r>
            <a:r>
              <a:rPr lang="en-US" sz="2000" dirty="0" smtClean="0">
                <a:solidFill>
                  <a:srgbClr val="000000"/>
                </a:solidFill>
              </a:rPr>
              <a:t>México </a:t>
            </a:r>
            <a:r>
              <a:rPr lang="en-US" sz="2000" dirty="0">
                <a:solidFill>
                  <a:srgbClr val="000000"/>
                </a:solidFill>
              </a:rPr>
              <a:t>offers access to </a:t>
            </a:r>
            <a:r>
              <a:rPr lang="en-US" sz="2000" dirty="0" smtClean="0">
                <a:solidFill>
                  <a:srgbClr val="000000"/>
                </a:solidFill>
              </a:rPr>
              <a:t>	the </a:t>
            </a:r>
            <a:r>
              <a:rPr lang="en-US" sz="2000" dirty="0">
                <a:solidFill>
                  <a:srgbClr val="000000"/>
                </a:solidFill>
              </a:rPr>
              <a:t>time and expertise of both the researcher and his/her research assistants.</a:t>
            </a:r>
          </a:p>
          <a:p>
            <a:pPr marL="361950" lvl="1" indent="-361950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</a:rPr>
              <a:t>Technological </a:t>
            </a:r>
            <a:r>
              <a:rPr lang="en-US" sz="2000" b="1" dirty="0">
                <a:solidFill>
                  <a:srgbClr val="000000"/>
                </a:solidFill>
              </a:rPr>
              <a:t>resources</a:t>
            </a:r>
          </a:p>
          <a:p>
            <a:pPr marL="719138" lvl="1" indent="265113" algn="just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984250" algn="l"/>
              </a:tabLst>
            </a:pPr>
            <a:r>
              <a:rPr lang="en-US" sz="2000" dirty="0">
                <a:solidFill>
                  <a:srgbClr val="000000"/>
                </a:solidFill>
              </a:rPr>
              <a:t>The technological resources that are currently available at the research department can also </a:t>
            </a:r>
            <a:r>
              <a:rPr lang="en-US" sz="2000" dirty="0" smtClean="0">
                <a:solidFill>
                  <a:srgbClr val="000000"/>
                </a:solidFill>
              </a:rPr>
              <a:t>be </a:t>
            </a:r>
            <a:r>
              <a:rPr lang="en-US" sz="2000" dirty="0">
                <a:solidFill>
                  <a:srgbClr val="000000"/>
                </a:solidFill>
              </a:rPr>
              <a:t>made </a:t>
            </a:r>
            <a:r>
              <a:rPr lang="en-US" sz="2000" dirty="0" smtClean="0">
                <a:solidFill>
                  <a:srgbClr val="000000"/>
                </a:solidFill>
              </a:rPr>
              <a:t>	available </a:t>
            </a:r>
            <a:r>
              <a:rPr lang="en-US" sz="2000" dirty="0">
                <a:solidFill>
                  <a:srgbClr val="000000"/>
                </a:solidFill>
              </a:rPr>
              <a:t>to external researchers while they are working at Banco de México. As of now, the </a:t>
            </a:r>
            <a:r>
              <a:rPr lang="en-US" sz="2000" dirty="0" err="1">
                <a:solidFill>
                  <a:srgbClr val="000000"/>
                </a:solidFill>
              </a:rPr>
              <a:t>EconLab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	has </a:t>
            </a:r>
            <a:r>
              <a:rPr lang="en-US" sz="2000" dirty="0">
                <a:solidFill>
                  <a:srgbClr val="000000"/>
                </a:solidFill>
              </a:rPr>
              <a:t>access to a server cluster at the Economic Research Virtual Laboratory (LVIE) that allows the </a:t>
            </a:r>
            <a:r>
              <a:rPr lang="en-US" sz="2000" dirty="0" smtClean="0">
                <a:solidFill>
                  <a:srgbClr val="000000"/>
                </a:solidFill>
              </a:rPr>
              <a:t>	execution </a:t>
            </a:r>
            <a:r>
              <a:rPr lang="en-US" sz="2000" dirty="0">
                <a:solidFill>
                  <a:srgbClr val="000000"/>
                </a:solidFill>
              </a:rPr>
              <a:t>of heavy routines and/or handling of large data sets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/>
          </a:p>
        </p:txBody>
      </p:sp>
      <p:sp>
        <p:nvSpPr>
          <p:cNvPr id="2" name="Rectángulo 1"/>
          <p:cNvSpPr/>
          <p:nvPr/>
        </p:nvSpPr>
        <p:spPr>
          <a:xfrm>
            <a:off x="0" y="-27384"/>
            <a:ext cx="11424592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685800">
              <a:spcBef>
                <a:spcPct val="0"/>
              </a:spcBef>
            </a:pPr>
            <a:r>
              <a:rPr lang="en-US" sz="3200" b="1" dirty="0" err="1" smtClean="0">
                <a:solidFill>
                  <a:srgbClr val="00727C"/>
                </a:solidFill>
                <a:latin typeface="+mj-lt"/>
                <a:ea typeface="+mj-ea"/>
                <a:cs typeface="+mj-cs"/>
              </a:rPr>
              <a:t>EconLab</a:t>
            </a:r>
            <a:endParaRPr lang="es-MX" sz="3200" b="1" dirty="0">
              <a:solidFill>
                <a:srgbClr val="00727C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722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64715262-C955-42D6-8F5B-27BAA291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>
                <a:solidFill>
                  <a:srgbClr val="FFFFFF"/>
                </a:solidFill>
              </a:rPr>
              <a:pPr/>
              <a:t>6</a:t>
            </a:fld>
            <a:endParaRPr lang="es-MX" dirty="0">
              <a:solidFill>
                <a:srgbClr val="FFFFFF"/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="" xmlns:a16="http://schemas.microsoft.com/office/drawing/2014/main" id="{2A6C9AC2-9625-4415-9BC8-82D8BFC1536C}"/>
              </a:ext>
            </a:extLst>
          </p:cNvPr>
          <p:cNvSpPr/>
          <p:nvPr/>
        </p:nvSpPr>
        <p:spPr>
          <a:xfrm>
            <a:off x="2606174" y="2103389"/>
            <a:ext cx="8383895" cy="38071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Cilindro 6">
            <a:extLst>
              <a:ext uri="{FF2B5EF4-FFF2-40B4-BE49-F238E27FC236}">
                <a16:creationId xmlns="" xmlns:a16="http://schemas.microsoft.com/office/drawing/2014/main" id="{EE8EE39E-D859-4B32-9C08-1A7AE8A97DBE}"/>
              </a:ext>
            </a:extLst>
          </p:cNvPr>
          <p:cNvSpPr/>
          <p:nvPr/>
        </p:nvSpPr>
        <p:spPr>
          <a:xfrm>
            <a:off x="628693" y="4398991"/>
            <a:ext cx="1717594" cy="923330"/>
          </a:xfrm>
          <a:prstGeom prst="ca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/>
          </a:p>
          <a:p>
            <a:pPr algn="ctr"/>
            <a:endParaRPr lang="en-US" sz="1100" b="1" dirty="0"/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100" dirty="0"/>
              <a:t>Different </a:t>
            </a:r>
            <a:r>
              <a:rPr lang="en-US" sz="1100" dirty="0" smtClean="0"/>
              <a:t>purposes (policy, statistics)</a:t>
            </a:r>
            <a:endParaRPr lang="en-US" sz="1100" dirty="0"/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100" dirty="0"/>
              <a:t>Several sources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100" dirty="0"/>
              <a:t>Distinct granularities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  <a:p>
            <a:pPr algn="ctr"/>
            <a:endParaRPr lang="es-MX" sz="1100" b="1" dirty="0"/>
          </a:p>
        </p:txBody>
      </p:sp>
      <p:sp>
        <p:nvSpPr>
          <p:cNvPr id="8" name="Cilindro 7">
            <a:extLst>
              <a:ext uri="{FF2B5EF4-FFF2-40B4-BE49-F238E27FC236}">
                <a16:creationId xmlns="" xmlns:a16="http://schemas.microsoft.com/office/drawing/2014/main" id="{239DB4CC-5F03-450A-9350-75C24B365376}"/>
              </a:ext>
            </a:extLst>
          </p:cNvPr>
          <p:cNvSpPr/>
          <p:nvPr/>
        </p:nvSpPr>
        <p:spPr>
          <a:xfrm>
            <a:off x="4953587" y="4356546"/>
            <a:ext cx="1629828" cy="925146"/>
          </a:xfrm>
          <a:prstGeom prst="ca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 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100" dirty="0"/>
              <a:t>For </a:t>
            </a:r>
            <a:r>
              <a:rPr lang="en-US" sz="1100" dirty="0" smtClean="0"/>
              <a:t>research purposes</a:t>
            </a:r>
            <a:endParaRPr lang="en-US" sz="1100" dirty="0"/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100" dirty="0"/>
              <a:t>External researchers allowed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58C65153-A96D-423D-81DF-68DE106E4129}"/>
              </a:ext>
            </a:extLst>
          </p:cNvPr>
          <p:cNvSpPr txBox="1"/>
          <p:nvPr/>
        </p:nvSpPr>
        <p:spPr>
          <a:xfrm>
            <a:off x="3226823" y="4955526"/>
            <a:ext cx="1629827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Harmonization </a:t>
            </a:r>
          </a:p>
          <a:p>
            <a:r>
              <a:rPr lang="en-US" sz="1050" dirty="0"/>
              <a:t>Factual anonymization</a:t>
            </a:r>
          </a:p>
          <a:p>
            <a:pPr>
              <a:tabLst>
                <a:tab pos="271463" algn="l"/>
              </a:tabLst>
            </a:pPr>
            <a:r>
              <a:rPr lang="en-US" sz="1050" dirty="0"/>
              <a:t>Generate aggregates </a:t>
            </a:r>
          </a:p>
          <a:p>
            <a:r>
              <a:rPr lang="en-US" sz="1050" dirty="0"/>
              <a:t>Cleaning</a:t>
            </a:r>
          </a:p>
          <a:p>
            <a:r>
              <a:rPr lang="en-US" sz="1050" dirty="0"/>
              <a:t>Best practices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="" xmlns:a16="http://schemas.microsoft.com/office/drawing/2014/main" id="{D27F4ECB-B707-4C4A-A65A-52F88EE19C03}"/>
              </a:ext>
            </a:extLst>
          </p:cNvPr>
          <p:cNvCxnSpPr>
            <a:cxnSpLocks/>
            <a:stCxn id="7" idx="4"/>
            <a:endCxn id="8" idx="2"/>
          </p:cNvCxnSpPr>
          <p:nvPr/>
        </p:nvCxnSpPr>
        <p:spPr>
          <a:xfrm flipV="1">
            <a:off x="2346287" y="4819119"/>
            <a:ext cx="2607300" cy="41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ergamino vertical 23">
            <a:extLst>
              <a:ext uri="{FF2B5EF4-FFF2-40B4-BE49-F238E27FC236}">
                <a16:creationId xmlns="" xmlns:a16="http://schemas.microsoft.com/office/drawing/2014/main" id="{DA0A7E54-A3F2-480F-8024-62E689F0E58F}"/>
              </a:ext>
            </a:extLst>
          </p:cNvPr>
          <p:cNvSpPr/>
          <p:nvPr/>
        </p:nvSpPr>
        <p:spPr>
          <a:xfrm>
            <a:off x="5866806" y="2459766"/>
            <a:ext cx="2484091" cy="1298604"/>
          </a:xfrm>
          <a:prstGeom prst="verticalScroll">
            <a:avLst>
              <a:gd name="adj" fmla="val 972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200" dirty="0"/>
              <a:t>A </a:t>
            </a:r>
            <a:r>
              <a:rPr lang="en-US" sz="1200" dirty="0" smtClean="0"/>
              <a:t>research project </a:t>
            </a:r>
            <a:r>
              <a:rPr lang="en-US" sz="1200" dirty="0"/>
              <a:t>is required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200" dirty="0"/>
              <a:t>Internal researcher (co-author)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200" dirty="0"/>
              <a:t>Non disclosure agreement</a:t>
            </a:r>
          </a:p>
          <a:p>
            <a:pPr marL="93663" indent="-93663">
              <a:buFont typeface="Arial" panose="020B0604020202020204" pitchFamily="34" charset="0"/>
              <a:buChar char="•"/>
            </a:pPr>
            <a:r>
              <a:rPr lang="en-US" sz="1200" dirty="0"/>
              <a:t>Database secure on-site access or sample access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="" xmlns:a16="http://schemas.microsoft.com/office/drawing/2014/main" id="{F3C6D3C7-A051-4E13-8505-06B72FBDB634}"/>
              </a:ext>
            </a:extLst>
          </p:cNvPr>
          <p:cNvSpPr txBox="1"/>
          <p:nvPr/>
        </p:nvSpPr>
        <p:spPr>
          <a:xfrm>
            <a:off x="689562" y="3742735"/>
            <a:ext cx="16210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/>
              <a:t>Banco de México </a:t>
            </a:r>
          </a:p>
          <a:p>
            <a:pPr algn="ctr"/>
            <a:r>
              <a:rPr lang="es-MX" sz="1400" b="1" dirty="0"/>
              <a:t>Data bases</a:t>
            </a:r>
          </a:p>
          <a:p>
            <a:endParaRPr lang="es-MX" sz="1400" dirty="0"/>
          </a:p>
        </p:txBody>
      </p:sp>
      <p:sp>
        <p:nvSpPr>
          <p:cNvPr id="25" name="CuadroTexto 24">
            <a:extLst>
              <a:ext uri="{FF2B5EF4-FFF2-40B4-BE49-F238E27FC236}">
                <a16:creationId xmlns="" xmlns:a16="http://schemas.microsoft.com/office/drawing/2014/main" id="{E3858D36-EC72-4ABA-927E-042CFCCF7669}"/>
              </a:ext>
            </a:extLst>
          </p:cNvPr>
          <p:cNvSpPr txBox="1"/>
          <p:nvPr/>
        </p:nvSpPr>
        <p:spPr>
          <a:xfrm>
            <a:off x="4686826" y="4028399"/>
            <a:ext cx="16861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Research data </a:t>
            </a:r>
            <a:r>
              <a:rPr lang="en-US" sz="1400" b="1" dirty="0" smtClean="0"/>
              <a:t>bases</a:t>
            </a:r>
            <a:endParaRPr lang="en-US" sz="1400" b="1" dirty="0"/>
          </a:p>
        </p:txBody>
      </p:sp>
      <p:sp>
        <p:nvSpPr>
          <p:cNvPr id="28" name="Rectángulo 27">
            <a:extLst>
              <a:ext uri="{FF2B5EF4-FFF2-40B4-BE49-F238E27FC236}">
                <a16:creationId xmlns="" xmlns:a16="http://schemas.microsoft.com/office/drawing/2014/main" id="{B15AA1D6-C7F1-4FCA-9170-32D20BD31615}"/>
              </a:ext>
            </a:extLst>
          </p:cNvPr>
          <p:cNvSpPr/>
          <p:nvPr/>
        </p:nvSpPr>
        <p:spPr>
          <a:xfrm>
            <a:off x="6194559" y="2139806"/>
            <a:ext cx="14244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/>
              <a:t>Research Project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="" xmlns:a16="http://schemas.microsoft.com/office/drawing/2014/main" id="{4EA87C99-C89A-44CF-AE63-C64699CEAE07}"/>
              </a:ext>
            </a:extLst>
          </p:cNvPr>
          <p:cNvSpPr txBox="1"/>
          <p:nvPr/>
        </p:nvSpPr>
        <p:spPr>
          <a:xfrm>
            <a:off x="7789647" y="3987856"/>
            <a:ext cx="488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LVIE</a:t>
            </a:r>
          </a:p>
          <a:p>
            <a:endParaRPr lang="es-MX" sz="1400" dirty="0"/>
          </a:p>
        </p:txBody>
      </p:sp>
      <p:sp>
        <p:nvSpPr>
          <p:cNvPr id="46" name="CuadroTexto 45">
            <a:extLst>
              <a:ext uri="{FF2B5EF4-FFF2-40B4-BE49-F238E27FC236}">
                <a16:creationId xmlns="" xmlns:a16="http://schemas.microsoft.com/office/drawing/2014/main" id="{2327C2A0-B602-4D73-AA29-E8A60AE89C8F}"/>
              </a:ext>
            </a:extLst>
          </p:cNvPr>
          <p:cNvSpPr txBox="1"/>
          <p:nvPr/>
        </p:nvSpPr>
        <p:spPr>
          <a:xfrm>
            <a:off x="7789647" y="4182441"/>
            <a:ext cx="1423983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dirty="0"/>
          </a:p>
          <a:p>
            <a:r>
              <a:rPr lang="en-US" sz="1050" dirty="0"/>
              <a:t>Secure on site access to servers with high computational power and statistical packages to process data</a:t>
            </a:r>
          </a:p>
        </p:txBody>
      </p:sp>
      <p:cxnSp>
        <p:nvCxnSpPr>
          <p:cNvPr id="48" name="Conector recto 47">
            <a:extLst>
              <a:ext uri="{FF2B5EF4-FFF2-40B4-BE49-F238E27FC236}">
                <a16:creationId xmlns="" xmlns:a16="http://schemas.microsoft.com/office/drawing/2014/main" id="{39AA2D6A-D244-4293-9573-B392D03068D4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6445380" y="3758370"/>
            <a:ext cx="663472" cy="3861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="" xmlns:a16="http://schemas.microsoft.com/office/drawing/2014/main" id="{28503833-8101-46CC-9EED-A36A49926C6F}"/>
              </a:ext>
            </a:extLst>
          </p:cNvPr>
          <p:cNvCxnSpPr>
            <a:cxnSpLocks/>
            <a:stCxn id="11" idx="2"/>
            <a:endCxn id="45" idx="1"/>
          </p:cNvCxnSpPr>
          <p:nvPr/>
        </p:nvCxnSpPr>
        <p:spPr>
          <a:xfrm>
            <a:off x="7108852" y="3758370"/>
            <a:ext cx="680795" cy="491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="" xmlns:a16="http://schemas.microsoft.com/office/drawing/2014/main" id="{4CEBD869-02F2-4F5D-9A51-5F35BA7FD85E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6798122" y="1783094"/>
            <a:ext cx="1877" cy="3202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="" xmlns:a16="http://schemas.microsoft.com/office/drawing/2014/main" id="{5E835893-4F85-46E5-9B5E-121E4DC99E2F}"/>
              </a:ext>
            </a:extLst>
          </p:cNvPr>
          <p:cNvSpPr txBox="1"/>
          <p:nvPr/>
        </p:nvSpPr>
        <p:spPr>
          <a:xfrm>
            <a:off x="7028751" y="1416531"/>
            <a:ext cx="1009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Researcher</a:t>
            </a:r>
            <a:endParaRPr lang="es-MX" sz="1400" dirty="0"/>
          </a:p>
        </p:txBody>
      </p:sp>
      <p:sp>
        <p:nvSpPr>
          <p:cNvPr id="26" name="1 Título"/>
          <p:cNvSpPr txBox="1">
            <a:spLocks/>
          </p:cNvSpPr>
          <p:nvPr/>
        </p:nvSpPr>
        <p:spPr>
          <a:xfrm>
            <a:off x="0" y="3473"/>
            <a:ext cx="11514666" cy="4971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2100" b="1" kern="1200">
                <a:solidFill>
                  <a:srgbClr val="00727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What is the </a:t>
            </a:r>
            <a:r>
              <a:rPr lang="en-US" sz="3200" dirty="0" err="1" smtClean="0"/>
              <a:t>EconLab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pic>
        <p:nvPicPr>
          <p:cNvPr id="29" name="7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75" y="2615958"/>
            <a:ext cx="977594" cy="855418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xmlns="" id="{EB0DAA49-6497-4ED2-91E3-183A7D418D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715" y="1354526"/>
            <a:ext cx="428568" cy="428568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xmlns="" id="{C87D0064-4FDF-48F0-AD7E-FF047EFF26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799" y="3742735"/>
            <a:ext cx="1379799" cy="1379799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xmlns="" id="{0CCC27A7-F5E2-487D-923E-1860576988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078" y="3715516"/>
            <a:ext cx="1048273" cy="934977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xmlns="" id="{06837E18-B8C9-4209-BA01-93FEC66865A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875" y="4326431"/>
            <a:ext cx="811245" cy="811245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xmlns="" id="{D6B87A49-F718-481C-8244-075C745A96D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536" y="2243145"/>
            <a:ext cx="1801925" cy="80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102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o 20"/>
          <p:cNvGrpSpPr/>
          <p:nvPr/>
        </p:nvGrpSpPr>
        <p:grpSpPr>
          <a:xfrm>
            <a:off x="9706592" y="2562640"/>
            <a:ext cx="2456610" cy="1301368"/>
            <a:chOff x="1746115" y="1008660"/>
            <a:chExt cx="2456610" cy="1301368"/>
          </a:xfrm>
          <a:solidFill>
            <a:schemeClr val="bg1"/>
          </a:solidFill>
        </p:grpSpPr>
        <p:sp>
          <p:nvSpPr>
            <p:cNvPr id="29" name="Rectángulo 28"/>
            <p:cNvSpPr/>
            <p:nvPr/>
          </p:nvSpPr>
          <p:spPr>
            <a:xfrm>
              <a:off x="2408726" y="1185439"/>
              <a:ext cx="1106393" cy="92333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s-MX" sz="5400" dirty="0" smtClean="0">
                  <a:solidFill>
                    <a:srgbClr val="182B47"/>
                  </a:solidFill>
                  <a:effectLst/>
                  <a:latin typeface="Aharoni" panose="02010803020104030203" pitchFamily="2" charset="-79"/>
                  <a:ea typeface="Calibri" panose="020F0502020204030204" pitchFamily="34" charset="0"/>
                </a:rPr>
                <a:t>lisf</a:t>
              </a:r>
              <a:endParaRPr lang="es-MX" sz="1000" dirty="0"/>
            </a:p>
          </p:txBody>
        </p:sp>
        <p:sp>
          <p:nvSpPr>
            <p:cNvPr id="30" name="Rectángulo 29"/>
            <p:cNvSpPr/>
            <p:nvPr/>
          </p:nvSpPr>
          <p:spPr>
            <a:xfrm>
              <a:off x="1746115" y="1879141"/>
              <a:ext cx="2456610" cy="430887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L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aboratorio de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nformación</a:t>
              </a:r>
            </a:p>
            <a:p>
              <a:pPr algn="ctr"/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del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S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istema </a:t>
              </a:r>
              <a:r>
                <a:rPr lang="es-MX" sz="11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F</a:t>
              </a:r>
              <a:r>
                <a:rPr lang="es-MX" sz="105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inanciero</a:t>
              </a:r>
              <a:endParaRPr lang="es-MX" sz="1050" dirty="0">
                <a:solidFill>
                  <a:srgbClr val="FF7800"/>
                </a:solidFill>
                <a:latin typeface="Aharoni" panose="02010803020104030203" pitchFamily="2" charset="-79"/>
                <a:ea typeface="Tahoma" panose="020B0604030504040204" pitchFamily="34" charset="0"/>
                <a:cs typeface="Aharoni" panose="02010803020104030203" pitchFamily="2" charset="-79"/>
              </a:endParaRPr>
            </a:p>
          </p:txBody>
        </p:sp>
        <p:pic>
          <p:nvPicPr>
            <p:cNvPr id="31" name="Picture 2" descr="http://webinterno/centro-de-informacion-electronica/formatos-y-plantillas-institucionales/logotipos-monograma-y-plantillas-institucionales/logotipos-y-monograma/Logotipo_horizontal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3299" y="1008660"/>
              <a:ext cx="1317246" cy="324000"/>
            </a:xfrm>
            <a:prstGeom prst="rect">
              <a:avLst/>
            </a:prstGeom>
            <a:grpFill/>
            <a:extLst/>
          </p:spPr>
        </p:pic>
      </p:grp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>
                <a:solidFill>
                  <a:srgbClr val="FFFFFF"/>
                </a:solidFill>
              </a:rPr>
              <a:pPr/>
              <a:t>7</a:t>
            </a:fld>
            <a:endParaRPr lang="es-MX" dirty="0">
              <a:solidFill>
                <a:srgbClr val="FFFFFF"/>
              </a:solidFill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ctrTitle"/>
          </p:nvPr>
        </p:nvSpPr>
        <p:spPr>
          <a:xfrm>
            <a:off x="18106" y="17881"/>
            <a:ext cx="11514666" cy="497181"/>
          </a:xfrm>
        </p:spPr>
        <p:txBody>
          <a:bodyPr/>
          <a:lstStyle/>
          <a:p>
            <a:pPr algn="l"/>
            <a:r>
              <a:rPr lang="en-US" sz="3200" dirty="0"/>
              <a:t>The Financial System Information </a:t>
            </a:r>
            <a:r>
              <a:rPr lang="en-US" sz="3200" dirty="0" smtClean="0"/>
              <a:t>Laboratory (LISF)</a:t>
            </a:r>
            <a:endParaRPr lang="en-US" sz="32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312688" y="1340768"/>
            <a:ext cx="2431994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Purpose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12688" y="2276792"/>
            <a:ext cx="2431994" cy="31530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Contribute to </a:t>
            </a:r>
            <a:r>
              <a:rPr lang="en-US" dirty="0" smtClean="0">
                <a:solidFill>
                  <a:srgbClr val="002060"/>
                </a:solidFill>
              </a:rPr>
              <a:t>expand the </a:t>
            </a:r>
            <a:r>
              <a:rPr lang="en-US" dirty="0">
                <a:solidFill>
                  <a:srgbClr val="002060"/>
                </a:solidFill>
              </a:rPr>
              <a:t>analysis and non-commercial research of specialized </a:t>
            </a:r>
            <a:r>
              <a:rPr lang="en-US" dirty="0" smtClean="0">
                <a:solidFill>
                  <a:srgbClr val="002060"/>
                </a:solidFill>
              </a:rPr>
              <a:t>users, </a:t>
            </a:r>
            <a:r>
              <a:rPr lang="en-US" dirty="0">
                <a:solidFill>
                  <a:srgbClr val="002060"/>
                </a:solidFill>
              </a:rPr>
              <a:t>through secure access to large volumes of granular data.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9" name="Conector 8"/>
          <p:cNvSpPr/>
          <p:nvPr/>
        </p:nvSpPr>
        <p:spPr>
          <a:xfrm>
            <a:off x="3503912" y="2492896"/>
            <a:ext cx="1800000" cy="1800000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Functions: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2851133" y="3061228"/>
            <a:ext cx="576064" cy="792088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Rectángulo redondeado 12"/>
          <p:cNvSpPr/>
          <p:nvPr/>
        </p:nvSpPr>
        <p:spPr>
          <a:xfrm>
            <a:off x="5675158" y="1340768"/>
            <a:ext cx="342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 smtClean="0">
                <a:solidFill>
                  <a:srgbClr val="002060"/>
                </a:solidFill>
              </a:rPr>
              <a:t>1. </a:t>
            </a:r>
            <a:r>
              <a:rPr lang="en-US" sz="1400" b="1" dirty="0">
                <a:solidFill>
                  <a:srgbClr val="002060"/>
                </a:solidFill>
              </a:rPr>
              <a:t>Manage granular data sets </a:t>
            </a:r>
            <a:r>
              <a:rPr lang="en-US" sz="1400" b="1" dirty="0" smtClean="0">
                <a:solidFill>
                  <a:srgbClr val="002060"/>
                </a:solidFill>
              </a:rPr>
              <a:t>to </a:t>
            </a:r>
            <a:r>
              <a:rPr lang="en-US" sz="1400" b="1" dirty="0">
                <a:solidFill>
                  <a:srgbClr val="002060"/>
                </a:solidFill>
              </a:rPr>
              <a:t>make them accessible and exploitable for specialized users.</a:t>
            </a:r>
            <a:endParaRPr lang="es-MX" sz="1400" b="1" dirty="0">
              <a:solidFill>
                <a:srgbClr val="002060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5656339" y="2996952"/>
            <a:ext cx="342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>
                <a:solidFill>
                  <a:srgbClr val="002060"/>
                </a:solidFill>
              </a:rPr>
              <a:t>2</a:t>
            </a:r>
            <a:r>
              <a:rPr lang="en-US" sz="1400" b="1" dirty="0" smtClean="0">
                <a:solidFill>
                  <a:srgbClr val="002060"/>
                </a:solidFill>
              </a:rPr>
              <a:t>. </a:t>
            </a:r>
            <a:r>
              <a:rPr lang="en-US" sz="1400" b="1" dirty="0">
                <a:solidFill>
                  <a:srgbClr val="002060"/>
                </a:solidFill>
              </a:rPr>
              <a:t>Guarantee the security and confidentiality of the information during the </a:t>
            </a:r>
            <a:r>
              <a:rPr lang="en-US" sz="1400" b="1" dirty="0" smtClean="0">
                <a:solidFill>
                  <a:srgbClr val="002060"/>
                </a:solidFill>
              </a:rPr>
              <a:t>life of the project.</a:t>
            </a:r>
            <a:endParaRPr lang="es-MX" sz="1400" b="1" dirty="0">
              <a:solidFill>
                <a:srgbClr val="002060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5680096" y="4628081"/>
            <a:ext cx="3420000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>
                <a:solidFill>
                  <a:srgbClr val="002060"/>
                </a:solidFill>
              </a:rPr>
              <a:t>3. Manage the library of information products generated from granular data.</a:t>
            </a:r>
            <a:endParaRPr lang="es-MX" sz="1400" b="1" dirty="0">
              <a:solidFill>
                <a:srgbClr val="002060"/>
              </a:solidFill>
            </a:endParaRPr>
          </a:p>
        </p:txBody>
      </p:sp>
      <p:cxnSp>
        <p:nvCxnSpPr>
          <p:cNvPr id="24" name="Conector recto de flecha 23"/>
          <p:cNvCxnSpPr/>
          <p:nvPr/>
        </p:nvCxnSpPr>
        <p:spPr>
          <a:xfrm>
            <a:off x="5303912" y="3356992"/>
            <a:ext cx="288032" cy="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echa doblada 24"/>
          <p:cNvSpPr/>
          <p:nvPr/>
        </p:nvSpPr>
        <p:spPr>
          <a:xfrm flipV="1">
            <a:off x="4367808" y="4364904"/>
            <a:ext cx="1120519" cy="863252"/>
          </a:xfrm>
          <a:prstGeom prst="bentArrow">
            <a:avLst>
              <a:gd name="adj1" fmla="val 15036"/>
              <a:gd name="adj2" fmla="val 25000"/>
              <a:gd name="adj3" fmla="val 22896"/>
              <a:gd name="adj4" fmla="val 61363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6" name="Flecha derecha 25"/>
          <p:cNvSpPr/>
          <p:nvPr/>
        </p:nvSpPr>
        <p:spPr>
          <a:xfrm>
            <a:off x="9264352" y="2996952"/>
            <a:ext cx="576064" cy="792088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CuadroTexto 27"/>
          <p:cNvSpPr txBox="1"/>
          <p:nvPr/>
        </p:nvSpPr>
        <p:spPr>
          <a:xfrm>
            <a:off x="9741918" y="2031231"/>
            <a:ext cx="2283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rgbClr val="002060"/>
                </a:solidFill>
              </a:rPr>
              <a:t>Official release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009610" y="3945250"/>
            <a:ext cx="1865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4"/>
                </a:solidFill>
              </a:rPr>
              <a:t>2020</a:t>
            </a:r>
            <a:endParaRPr lang="en-US" sz="3200" b="1" dirty="0">
              <a:solidFill>
                <a:schemeClr val="accent4"/>
              </a:solidFill>
            </a:endParaRPr>
          </a:p>
        </p:txBody>
      </p:sp>
      <p:sp>
        <p:nvSpPr>
          <p:cNvPr id="20" name="Flecha doblada 19"/>
          <p:cNvSpPr/>
          <p:nvPr/>
        </p:nvSpPr>
        <p:spPr>
          <a:xfrm>
            <a:off x="4367808" y="1484985"/>
            <a:ext cx="1120519" cy="935903"/>
          </a:xfrm>
          <a:prstGeom prst="bentArrow">
            <a:avLst>
              <a:gd name="adj1" fmla="val 15036"/>
              <a:gd name="adj2" fmla="val 25000"/>
              <a:gd name="adj3" fmla="val 22896"/>
              <a:gd name="adj4" fmla="val 61363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15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340768"/>
            <a:ext cx="10208851" cy="3894645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2BF4-BBF3-4639-B0BE-64A04A870BC8}" type="slidenum">
              <a:rPr lang="es-MX" smtClean="0">
                <a:solidFill>
                  <a:srgbClr val="FFFFFF"/>
                </a:solidFill>
              </a:rPr>
              <a:pPr/>
              <a:t>8</a:t>
            </a:fld>
            <a:endParaRPr lang="es-MX" dirty="0">
              <a:solidFill>
                <a:srgbClr val="FFFFFF"/>
              </a:solidFill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ctrTitle"/>
          </p:nvPr>
        </p:nvSpPr>
        <p:spPr>
          <a:xfrm>
            <a:off x="9053" y="26102"/>
            <a:ext cx="11514666" cy="497181"/>
          </a:xfrm>
        </p:spPr>
        <p:txBody>
          <a:bodyPr/>
          <a:lstStyle/>
          <a:p>
            <a:pPr algn="l"/>
            <a:r>
              <a:rPr lang="en-US" sz="3200" dirty="0" smtClean="0"/>
              <a:t>Timeline of the LISF</a:t>
            </a:r>
            <a:endParaRPr lang="en-US" sz="3200" dirty="0"/>
          </a:p>
        </p:txBody>
      </p:sp>
      <p:grpSp>
        <p:nvGrpSpPr>
          <p:cNvPr id="2" name="Grupo 1"/>
          <p:cNvGrpSpPr/>
          <p:nvPr/>
        </p:nvGrpSpPr>
        <p:grpSpPr>
          <a:xfrm>
            <a:off x="983432" y="884250"/>
            <a:ext cx="10856923" cy="5209068"/>
            <a:chOff x="999717" y="596218"/>
            <a:chExt cx="10856923" cy="5209068"/>
          </a:xfrm>
        </p:grpSpPr>
        <p:sp>
          <p:nvSpPr>
            <p:cNvPr id="7" name="Anillo 6"/>
            <p:cNvSpPr/>
            <p:nvPr/>
          </p:nvSpPr>
          <p:spPr>
            <a:xfrm>
              <a:off x="999717" y="2427101"/>
              <a:ext cx="288032" cy="288032"/>
            </a:xfrm>
            <a:prstGeom prst="donut">
              <a:avLst>
                <a:gd name="adj" fmla="val 9471"/>
              </a:avLst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8" name="Rectángulo redondeado 7"/>
            <p:cNvSpPr/>
            <p:nvPr/>
          </p:nvSpPr>
          <p:spPr>
            <a:xfrm>
              <a:off x="1935821" y="2787141"/>
              <a:ext cx="1584176" cy="504056"/>
            </a:xfrm>
            <a:prstGeom prst="round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b="1" dirty="0" smtClean="0"/>
                <a:t>2018</a:t>
              </a:r>
              <a:endParaRPr lang="es-MX" sz="2400" b="1" dirty="0"/>
            </a:p>
          </p:txBody>
        </p:sp>
        <p:sp>
          <p:nvSpPr>
            <p:cNvPr id="11" name="Rectángulo redondeado 10"/>
            <p:cNvSpPr/>
            <p:nvPr/>
          </p:nvSpPr>
          <p:spPr>
            <a:xfrm>
              <a:off x="4168069" y="2787141"/>
              <a:ext cx="1584176" cy="504056"/>
            </a:xfrm>
            <a:prstGeom prst="roundRect">
              <a:avLst/>
            </a:prstGeom>
            <a:solidFill>
              <a:srgbClr val="0099CC"/>
            </a:solidFill>
            <a:ln>
              <a:solidFill>
                <a:srgbClr val="0099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b="1" dirty="0"/>
                <a:t>2019</a:t>
              </a:r>
            </a:p>
          </p:txBody>
        </p:sp>
        <p:sp>
          <p:nvSpPr>
            <p:cNvPr id="12" name="Rectángulo redondeado 11"/>
            <p:cNvSpPr/>
            <p:nvPr/>
          </p:nvSpPr>
          <p:spPr>
            <a:xfrm>
              <a:off x="6400317" y="2787141"/>
              <a:ext cx="1584176" cy="504056"/>
            </a:xfrm>
            <a:prstGeom prst="roundRect">
              <a:avLst/>
            </a:prstGeom>
            <a:solidFill>
              <a:srgbClr val="006666"/>
            </a:solidFill>
            <a:ln>
              <a:solidFill>
                <a:srgbClr val="0066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b="1" dirty="0"/>
                <a:t>2020</a:t>
              </a:r>
            </a:p>
          </p:txBody>
        </p:sp>
        <p:sp>
          <p:nvSpPr>
            <p:cNvPr id="13" name="Rectángulo redondeado 12"/>
            <p:cNvSpPr/>
            <p:nvPr/>
          </p:nvSpPr>
          <p:spPr>
            <a:xfrm>
              <a:off x="8632565" y="2787141"/>
              <a:ext cx="1584176" cy="50405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b="1" dirty="0"/>
                <a:t>2021</a:t>
              </a:r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2079837" y="1637915"/>
              <a:ext cx="144016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6"/>
                  </a:solidFill>
                </a:rPr>
                <a:t>General project planning and budgetary </a:t>
              </a:r>
              <a:r>
                <a:rPr lang="en-US" sz="1400" dirty="0" smtClean="0">
                  <a:solidFill>
                    <a:schemeClr val="accent6"/>
                  </a:solidFill>
                </a:rPr>
                <a:t>requirements.</a:t>
              </a:r>
              <a:endParaRPr lang="es-MX" sz="1400" dirty="0">
                <a:solidFill>
                  <a:schemeClr val="accent6"/>
                </a:solidFill>
              </a:endParaRPr>
            </a:p>
          </p:txBody>
        </p:sp>
        <p:sp>
          <p:nvSpPr>
            <p:cNvPr id="15" name="CuadroTexto 14"/>
            <p:cNvSpPr txBox="1"/>
            <p:nvPr/>
          </p:nvSpPr>
          <p:spPr>
            <a:xfrm>
              <a:off x="3839962" y="3507221"/>
              <a:ext cx="2200315" cy="2298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96850" indent="-196850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 smtClean="0">
                  <a:solidFill>
                    <a:srgbClr val="0000FF"/>
                  </a:solidFill>
                </a:rPr>
                <a:t>Design</a:t>
              </a:r>
              <a:r>
                <a:rPr lang="en-US" sz="1400" dirty="0">
                  <a:solidFill>
                    <a:srgbClr val="0000FF"/>
                  </a:solidFill>
                </a:rPr>
                <a:t>, develop and implement policies, </a:t>
              </a:r>
              <a:r>
                <a:rPr lang="en-US" sz="1400" dirty="0" smtClean="0">
                  <a:solidFill>
                    <a:srgbClr val="0000FF"/>
                  </a:solidFill>
                </a:rPr>
                <a:t>processes </a:t>
              </a:r>
              <a:r>
                <a:rPr lang="en-US" sz="1400" dirty="0">
                  <a:solidFill>
                    <a:srgbClr val="0000FF"/>
                  </a:solidFill>
                </a:rPr>
                <a:t>and management </a:t>
              </a:r>
              <a:r>
                <a:rPr lang="en-US" sz="1400" dirty="0" smtClean="0">
                  <a:solidFill>
                    <a:srgbClr val="0000FF"/>
                  </a:solidFill>
                </a:rPr>
                <a:t>tools.</a:t>
              </a:r>
            </a:p>
            <a:p>
              <a:pPr marL="196850" indent="-196850" algn="just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 smtClean="0">
                  <a:solidFill>
                    <a:srgbClr val="0000FF"/>
                  </a:solidFill>
                </a:rPr>
                <a:t>Define </a:t>
              </a:r>
              <a:r>
                <a:rPr lang="en-US" sz="1400" dirty="0">
                  <a:solidFill>
                    <a:srgbClr val="0000FF"/>
                  </a:solidFill>
                </a:rPr>
                <a:t>and ensure the implementation of the necessary </a:t>
              </a:r>
              <a:r>
                <a:rPr lang="en-US" sz="1400" dirty="0" smtClean="0">
                  <a:solidFill>
                    <a:srgbClr val="0000FF"/>
                  </a:solidFill>
                </a:rPr>
                <a:t>infrastructure.</a:t>
              </a:r>
            </a:p>
            <a:p>
              <a:pPr marL="196850" indent="-196850" algn="just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>
                  <a:solidFill>
                    <a:srgbClr val="0000FF"/>
                  </a:solidFill>
                </a:rPr>
                <a:t>Design, develop and make available the first granular data </a:t>
              </a:r>
              <a:r>
                <a:rPr lang="en-US" sz="1400" dirty="0" smtClean="0">
                  <a:solidFill>
                    <a:srgbClr val="0000FF"/>
                  </a:solidFill>
                </a:rPr>
                <a:t>sets.</a:t>
              </a:r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6048078" y="596218"/>
              <a:ext cx="2160240" cy="2082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96850" indent="-196850" algn="just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>
                  <a:solidFill>
                    <a:srgbClr val="00727C"/>
                  </a:solidFill>
                </a:rPr>
                <a:t>Implement the pilot test with internal users</a:t>
              </a:r>
              <a:r>
                <a:rPr lang="en-US" sz="1400" dirty="0" smtClean="0">
                  <a:solidFill>
                    <a:srgbClr val="00727C"/>
                  </a:solidFill>
                </a:rPr>
                <a:t>.</a:t>
              </a:r>
            </a:p>
            <a:p>
              <a:pPr marL="196850" indent="-196850" algn="just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 smtClean="0">
                  <a:solidFill>
                    <a:srgbClr val="00727C"/>
                  </a:solidFill>
                </a:rPr>
                <a:t>Implement </a:t>
              </a:r>
              <a:r>
                <a:rPr lang="en-US" sz="1400" dirty="0">
                  <a:solidFill>
                    <a:srgbClr val="00727C"/>
                  </a:solidFill>
                </a:rPr>
                <a:t>a strategy to publicize and encourage the use of the first available granular data set  to external users (1H-2020).</a:t>
              </a:r>
            </a:p>
            <a:p>
              <a:pPr marL="196850" indent="-196850" algn="just">
                <a:spcAft>
                  <a:spcPts val="200"/>
                </a:spcAft>
                <a:buFont typeface="+mj-lt"/>
                <a:buAutoNum type="romanUcPeriod"/>
              </a:pPr>
              <a:r>
                <a:rPr lang="en-US" sz="1400" dirty="0">
                  <a:solidFill>
                    <a:srgbClr val="00727C"/>
                  </a:solidFill>
                </a:rPr>
                <a:t>Official </a:t>
              </a:r>
              <a:r>
                <a:rPr lang="en-US" sz="1400" dirty="0" smtClean="0">
                  <a:solidFill>
                    <a:srgbClr val="00727C"/>
                  </a:solidFill>
                </a:rPr>
                <a:t>release 2H-2020.</a:t>
              </a:r>
              <a:endParaRPr lang="en-US" sz="1400" dirty="0">
                <a:solidFill>
                  <a:srgbClr val="00727C"/>
                </a:solidFill>
              </a:endParaRPr>
            </a:p>
          </p:txBody>
        </p:sp>
        <p:sp>
          <p:nvSpPr>
            <p:cNvPr id="19" name="CuadroTexto 18"/>
            <p:cNvSpPr txBox="1"/>
            <p:nvPr/>
          </p:nvSpPr>
          <p:spPr>
            <a:xfrm>
              <a:off x="8344532" y="3507481"/>
              <a:ext cx="230425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96850" indent="-196850" algn="just">
                <a:spcAft>
                  <a:spcPts val="600"/>
                </a:spcAft>
                <a:buFont typeface="+mj-lt"/>
                <a:buAutoNum type="romanUcPeriod"/>
              </a:pPr>
              <a:r>
                <a:rPr lang="en-US" sz="1400" dirty="0" smtClean="0">
                  <a:solidFill>
                    <a:srgbClr val="7030A0"/>
                  </a:solidFill>
                </a:rPr>
                <a:t>Continuous improvement.</a:t>
              </a:r>
              <a:endParaRPr lang="en-US" sz="1400" dirty="0">
                <a:solidFill>
                  <a:srgbClr val="7030A0"/>
                </a:solidFill>
              </a:endParaRPr>
            </a:p>
            <a:p>
              <a:pPr marL="196850" indent="-196850" algn="just">
                <a:spcAft>
                  <a:spcPts val="600"/>
                </a:spcAft>
                <a:buFont typeface="+mj-lt"/>
                <a:buAutoNum type="romanUcPeriod"/>
              </a:pPr>
              <a:r>
                <a:rPr lang="en-US" sz="1400" dirty="0">
                  <a:solidFill>
                    <a:srgbClr val="7030A0"/>
                  </a:solidFill>
                </a:rPr>
                <a:t>Advertising.</a:t>
              </a:r>
            </a:p>
            <a:p>
              <a:pPr marL="196850" indent="-196850" algn="just">
                <a:spcAft>
                  <a:spcPts val="600"/>
                </a:spcAft>
                <a:buFont typeface="+mj-lt"/>
                <a:buAutoNum type="romanUcPeriod"/>
              </a:pPr>
              <a:r>
                <a:rPr lang="en-US" sz="1400" dirty="0" smtClean="0">
                  <a:solidFill>
                    <a:srgbClr val="7030A0"/>
                  </a:solidFill>
                </a:rPr>
                <a:t>Analysis </a:t>
              </a:r>
              <a:r>
                <a:rPr lang="en-US" sz="1400" dirty="0">
                  <a:solidFill>
                    <a:srgbClr val="7030A0"/>
                  </a:solidFill>
                </a:rPr>
                <a:t>and evaluation of new granular information for publication.</a:t>
              </a:r>
              <a:endParaRPr lang="es-MX" sz="1400" dirty="0">
                <a:solidFill>
                  <a:srgbClr val="7030A0"/>
                </a:solidFill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11136560" y="2787141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…</a:t>
              </a:r>
              <a:endParaRPr lang="es-MX" dirty="0"/>
            </a:p>
          </p:txBody>
        </p:sp>
      </p:grpSp>
      <p:pic>
        <p:nvPicPr>
          <p:cNvPr id="21" name="Picture 2" descr="Resultado de imagen para planeaciÃ³n y presupuesto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8" t="6190" r="44724" b="5389"/>
          <a:stretch/>
        </p:blipFill>
        <p:spPr bwMode="auto">
          <a:xfrm>
            <a:off x="2567608" y="4443325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servicios diseÃ±o y desarrollo web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6" r="20865" b="20422"/>
          <a:stretch/>
        </p:blipFill>
        <p:spPr bwMode="auto">
          <a:xfrm>
            <a:off x="4743449" y="1707021"/>
            <a:ext cx="416447" cy="63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Resultado de imagen para PUBLICIDAD LANZAMIENTO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52" t="16333" r="46138" b="39267"/>
          <a:stretch/>
        </p:blipFill>
        <p:spPr bwMode="auto">
          <a:xfrm>
            <a:off x="7015819" y="4333518"/>
            <a:ext cx="254817" cy="55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Resultado de imagen para mejora continu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1794892"/>
            <a:ext cx="463542" cy="46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5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8731006" y="6351750"/>
            <a:ext cx="2844800" cy="365125"/>
          </a:xfrm>
        </p:spPr>
        <p:txBody>
          <a:bodyPr/>
          <a:lstStyle/>
          <a:p>
            <a:fld id="{8E002BF4-BBF3-4639-B0BE-64A04A870BC8}" type="slidenum">
              <a:rPr lang="es-MX" smtClean="0"/>
              <a:pPr/>
              <a:t>9</a:t>
            </a:fld>
            <a:endParaRPr lang="es-MX" dirty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9053" y="-96411"/>
            <a:ext cx="11064552" cy="720080"/>
          </a:xfrm>
        </p:spPr>
        <p:txBody>
          <a:bodyPr/>
          <a:lstStyle/>
          <a:p>
            <a:pPr algn="l"/>
            <a:r>
              <a:rPr lang="en-US" sz="3200" dirty="0" smtClean="0">
                <a:cs typeface="Arial" pitchFamily="34" charset="0"/>
              </a:rPr>
              <a:t>Data Sharing Scheme to the LISF</a:t>
            </a:r>
            <a:endParaRPr lang="es-MX" sz="3200" dirty="0">
              <a:cs typeface="Arial" pitchFamily="34" charset="0"/>
            </a:endParaRPr>
          </a:p>
        </p:txBody>
      </p:sp>
      <p:graphicFrame>
        <p:nvGraphicFramePr>
          <p:cNvPr id="19" name="Diagrama 18"/>
          <p:cNvGraphicFramePr/>
          <p:nvPr>
            <p:extLst/>
          </p:nvPr>
        </p:nvGraphicFramePr>
        <p:xfrm>
          <a:off x="4516175" y="2794095"/>
          <a:ext cx="1985965" cy="996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Multidocumento 19"/>
          <p:cNvSpPr/>
          <p:nvPr/>
        </p:nvSpPr>
        <p:spPr>
          <a:xfrm>
            <a:off x="1175255" y="1924304"/>
            <a:ext cx="939069" cy="626727"/>
          </a:xfrm>
          <a:prstGeom prst="flowChartMultidocument">
            <a:avLst/>
          </a:prstGeom>
          <a:solidFill>
            <a:srgbClr val="FFC000"/>
          </a:solidFill>
          <a:ln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Multidocumento 20"/>
          <p:cNvSpPr/>
          <p:nvPr/>
        </p:nvSpPr>
        <p:spPr>
          <a:xfrm>
            <a:off x="1125906" y="2758855"/>
            <a:ext cx="939069" cy="626727"/>
          </a:xfrm>
          <a:prstGeom prst="flowChartMultidocument">
            <a:avLst/>
          </a:prstGeom>
          <a:solidFill>
            <a:srgbClr val="FFC000"/>
          </a:solidFill>
          <a:ln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Multidocumento 21"/>
          <p:cNvSpPr/>
          <p:nvPr/>
        </p:nvSpPr>
        <p:spPr>
          <a:xfrm>
            <a:off x="1112154" y="4530464"/>
            <a:ext cx="939069" cy="626727"/>
          </a:xfrm>
          <a:prstGeom prst="flowChartMultidocument">
            <a:avLst/>
          </a:prstGeom>
          <a:solidFill>
            <a:srgbClr val="FFC000"/>
          </a:solidFill>
          <a:ln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Multidocumento 23"/>
          <p:cNvSpPr/>
          <p:nvPr/>
        </p:nvSpPr>
        <p:spPr>
          <a:xfrm>
            <a:off x="1140088" y="3644660"/>
            <a:ext cx="939069" cy="626727"/>
          </a:xfrm>
          <a:prstGeom prst="flowChartMultidocument">
            <a:avLst/>
          </a:prstGeom>
          <a:solidFill>
            <a:srgbClr val="FFC000"/>
          </a:solidFill>
          <a:ln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CuadroTexto 26"/>
          <p:cNvSpPr txBox="1"/>
          <p:nvPr/>
        </p:nvSpPr>
        <p:spPr>
          <a:xfrm>
            <a:off x="758494" y="1375250"/>
            <a:ext cx="1772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000"/>
                </a:solidFill>
              </a:rPr>
              <a:t>Information of Financial Institutions</a:t>
            </a:r>
            <a:endParaRPr lang="en-US" sz="1400" b="1" dirty="0">
              <a:solidFill>
                <a:srgbClr val="FFC000"/>
              </a:solidFill>
            </a:endParaRPr>
          </a:p>
        </p:txBody>
      </p:sp>
      <p:sp>
        <p:nvSpPr>
          <p:cNvPr id="30" name="Botón de acción: Información 29">
            <a:hlinkClick r:id="" action="ppaction://noaction" highlightClick="1"/>
          </p:cNvPr>
          <p:cNvSpPr/>
          <p:nvPr/>
        </p:nvSpPr>
        <p:spPr>
          <a:xfrm>
            <a:off x="1358305" y="2140440"/>
            <a:ext cx="286485" cy="313364"/>
          </a:xfrm>
          <a:prstGeom prst="actionButtonInformation">
            <a:avLst/>
          </a:prstGeom>
          <a:noFill/>
          <a:ln w="12700"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Botón de acción: Información 30">
            <a:hlinkClick r:id="" action="ppaction://noaction" highlightClick="1"/>
          </p:cNvPr>
          <p:cNvSpPr/>
          <p:nvPr/>
        </p:nvSpPr>
        <p:spPr>
          <a:xfrm>
            <a:off x="1308953" y="2930042"/>
            <a:ext cx="286485" cy="313364"/>
          </a:xfrm>
          <a:prstGeom prst="actionButtonInformation">
            <a:avLst/>
          </a:prstGeom>
          <a:noFill/>
          <a:ln w="12700"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Botón de acción: Información 31">
            <a:hlinkClick r:id="" action="ppaction://noaction" highlightClick="1"/>
          </p:cNvPr>
          <p:cNvSpPr/>
          <p:nvPr/>
        </p:nvSpPr>
        <p:spPr>
          <a:xfrm>
            <a:off x="1308953" y="3854035"/>
            <a:ext cx="286485" cy="313364"/>
          </a:xfrm>
          <a:prstGeom prst="actionButtonInformation">
            <a:avLst/>
          </a:prstGeom>
          <a:noFill/>
          <a:ln w="12700"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Botón de acción: Información 32">
            <a:hlinkClick r:id="" action="ppaction://noaction" highlightClick="1"/>
          </p:cNvPr>
          <p:cNvSpPr/>
          <p:nvPr/>
        </p:nvSpPr>
        <p:spPr>
          <a:xfrm>
            <a:off x="1295201" y="4695263"/>
            <a:ext cx="286485" cy="313364"/>
          </a:xfrm>
          <a:prstGeom prst="actionButtonInformation">
            <a:avLst/>
          </a:prstGeom>
          <a:noFill/>
          <a:ln w="12700">
            <a:solidFill>
              <a:srgbClr val="0072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/>
          <p:cNvSpPr txBox="1"/>
          <p:nvPr/>
        </p:nvSpPr>
        <p:spPr>
          <a:xfrm>
            <a:off x="10463628" y="1383339"/>
            <a:ext cx="1237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/>
              <a:t>Specialized Users</a:t>
            </a:r>
            <a:endParaRPr lang="en-US" sz="1600" b="1" i="1" dirty="0"/>
          </a:p>
        </p:txBody>
      </p:sp>
      <p:sp>
        <p:nvSpPr>
          <p:cNvPr id="57" name="Rectángulo redondeado 56"/>
          <p:cNvSpPr/>
          <p:nvPr/>
        </p:nvSpPr>
        <p:spPr>
          <a:xfrm>
            <a:off x="3672287" y="1556792"/>
            <a:ext cx="6384153" cy="4464496"/>
          </a:xfrm>
          <a:prstGeom prst="round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Flecha a la derecha con bandas 33"/>
          <p:cNvSpPr/>
          <p:nvPr/>
        </p:nvSpPr>
        <p:spPr>
          <a:xfrm>
            <a:off x="6542976" y="2948499"/>
            <a:ext cx="1420359" cy="936275"/>
          </a:xfrm>
          <a:prstGeom prst="stripedRightArrow">
            <a:avLst>
              <a:gd name="adj1" fmla="val 51600"/>
              <a:gd name="adj2" fmla="val 3512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Disco magnético 16"/>
          <p:cNvSpPr/>
          <p:nvPr/>
        </p:nvSpPr>
        <p:spPr>
          <a:xfrm>
            <a:off x="8232925" y="2598002"/>
            <a:ext cx="1195333" cy="602617"/>
          </a:xfrm>
          <a:prstGeom prst="flowChartMagneticDisk">
            <a:avLst/>
          </a:prstGeom>
          <a:solidFill>
            <a:schemeClr val="tx1">
              <a:lumMod val="75000"/>
              <a:lumOff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5" name="Llamada rectangular redondeada 14"/>
          <p:cNvSpPr/>
          <p:nvPr/>
        </p:nvSpPr>
        <p:spPr>
          <a:xfrm>
            <a:off x="5257741" y="4235965"/>
            <a:ext cx="1070234" cy="515870"/>
          </a:xfrm>
          <a:prstGeom prst="wedgeRoundRectCallout">
            <a:avLst>
              <a:gd name="adj1" fmla="val -1846"/>
              <a:gd name="adj2" fmla="val -113468"/>
              <a:gd name="adj3" fmla="val 16667"/>
            </a:avLst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000" i="1" dirty="0" smtClean="0">
                <a:solidFill>
                  <a:srgbClr val="000000"/>
                </a:solidFill>
              </a:rPr>
              <a:t>Copying and mask specific large databases</a:t>
            </a:r>
            <a:endParaRPr lang="en-US" sz="1000" i="1" dirty="0">
              <a:solidFill>
                <a:srgbClr val="00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250931" y="2772054"/>
            <a:ext cx="1177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Data available to user 1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46" name="Disco magnético 45"/>
          <p:cNvSpPr/>
          <p:nvPr/>
        </p:nvSpPr>
        <p:spPr>
          <a:xfrm>
            <a:off x="8250931" y="3317568"/>
            <a:ext cx="1195333" cy="602617"/>
          </a:xfrm>
          <a:prstGeom prst="flowChartMagneticDisk">
            <a:avLst/>
          </a:prstGeom>
          <a:solidFill>
            <a:schemeClr val="tx1">
              <a:lumMod val="25000"/>
              <a:lumOff val="75000"/>
            </a:schemeClr>
          </a:solidFill>
          <a:ln w="38100">
            <a:solidFill>
              <a:schemeClr val="tx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47" name="CuadroTexto 46"/>
          <p:cNvSpPr txBox="1"/>
          <p:nvPr/>
        </p:nvSpPr>
        <p:spPr>
          <a:xfrm>
            <a:off x="8268937" y="3420521"/>
            <a:ext cx="1177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Data available to user 2</a:t>
            </a:r>
            <a:endParaRPr lang="en-US" sz="1200" b="1" dirty="0"/>
          </a:p>
        </p:txBody>
      </p:sp>
      <p:sp>
        <p:nvSpPr>
          <p:cNvPr id="48" name="Disco magnético 47"/>
          <p:cNvSpPr/>
          <p:nvPr/>
        </p:nvSpPr>
        <p:spPr>
          <a:xfrm>
            <a:off x="8287314" y="4530464"/>
            <a:ext cx="1195333" cy="602617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tx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8259933" y="4695526"/>
            <a:ext cx="1177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Data available to user…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8722115" y="3750131"/>
            <a:ext cx="3257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000000"/>
                </a:solidFill>
              </a:rPr>
              <a:t>…</a:t>
            </a:r>
          </a:p>
          <a:p>
            <a:r>
              <a:rPr lang="es-MX" sz="1600" dirty="0" smtClean="0">
                <a:solidFill>
                  <a:srgbClr val="000000"/>
                </a:solidFill>
              </a:rPr>
              <a:t>…</a:t>
            </a:r>
          </a:p>
          <a:p>
            <a:r>
              <a:rPr lang="es-MX" sz="1600" dirty="0" smtClean="0">
                <a:solidFill>
                  <a:srgbClr val="000000"/>
                </a:solidFill>
              </a:rPr>
              <a:t>…</a:t>
            </a:r>
            <a:endParaRPr lang="es-MX" sz="1600" dirty="0">
              <a:solidFill>
                <a:srgbClr val="000000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2929919" y="2803169"/>
            <a:ext cx="1429999" cy="1226937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5" name="Conector recto de flecha 24"/>
          <p:cNvCxnSpPr/>
          <p:nvPr/>
        </p:nvCxnSpPr>
        <p:spPr>
          <a:xfrm>
            <a:off x="2128254" y="2166582"/>
            <a:ext cx="801665" cy="62751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/>
          <p:nvPr/>
        </p:nvCxnSpPr>
        <p:spPr>
          <a:xfrm flipV="1">
            <a:off x="2145457" y="4030106"/>
            <a:ext cx="739075" cy="68207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2145457" y="3040089"/>
            <a:ext cx="661887" cy="12312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V="1">
            <a:off x="2163152" y="3641438"/>
            <a:ext cx="642096" cy="28002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/>
          <p:cNvSpPr txBox="1"/>
          <p:nvPr/>
        </p:nvSpPr>
        <p:spPr>
          <a:xfrm>
            <a:off x="3006861" y="3641438"/>
            <a:ext cx="1276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Directorate of Financial System </a:t>
            </a:r>
            <a:r>
              <a:rPr lang="en-US" sz="900" i="1" dirty="0" smtClean="0"/>
              <a:t>Information</a:t>
            </a:r>
            <a:endParaRPr lang="es-MX" sz="900" dirty="0"/>
          </a:p>
        </p:txBody>
      </p:sp>
      <p:sp>
        <p:nvSpPr>
          <p:cNvPr id="53" name="Flecha a la derecha con bandas 52"/>
          <p:cNvSpPr/>
          <p:nvPr/>
        </p:nvSpPr>
        <p:spPr>
          <a:xfrm>
            <a:off x="4446733" y="2989300"/>
            <a:ext cx="412283" cy="834867"/>
          </a:xfrm>
          <a:prstGeom prst="stripedRightArrow">
            <a:avLst>
              <a:gd name="adj1" fmla="val 51600"/>
              <a:gd name="adj2" fmla="val 3512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Rectángulo redondeado 58"/>
          <p:cNvSpPr/>
          <p:nvPr/>
        </p:nvSpPr>
        <p:spPr>
          <a:xfrm>
            <a:off x="4880556" y="5373216"/>
            <a:ext cx="1803318" cy="316602"/>
          </a:xfrm>
          <a:prstGeom prst="roundRect">
            <a:avLst/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Data Factory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0" name="Rectángulo redondeado 59"/>
          <p:cNvSpPr/>
          <p:nvPr/>
        </p:nvSpPr>
        <p:spPr>
          <a:xfrm>
            <a:off x="8037098" y="5373216"/>
            <a:ext cx="1803318" cy="316602"/>
          </a:xfrm>
          <a:prstGeom prst="roundRect">
            <a:avLst/>
          </a:prstGeom>
          <a:solidFill>
            <a:schemeClr val="accent4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Data Dissemination</a:t>
            </a:r>
            <a:endParaRPr lang="en-US" sz="1200" b="1" dirty="0">
              <a:solidFill>
                <a:schemeClr val="bg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5110752" y="2528460"/>
            <a:ext cx="44644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r 36"/>
          <p:cNvCxnSpPr/>
          <p:nvPr/>
        </p:nvCxnSpPr>
        <p:spPr>
          <a:xfrm rot="10800000" flipV="1">
            <a:off x="7305213" y="957855"/>
            <a:ext cx="3227443" cy="576064"/>
          </a:xfrm>
          <a:prstGeom prst="bentConnector2">
            <a:avLst/>
          </a:prstGeom>
          <a:ln w="76200">
            <a:solidFill>
              <a:srgbClr val="33CC33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/>
          <p:cNvSpPr txBox="1"/>
          <p:nvPr/>
        </p:nvSpPr>
        <p:spPr>
          <a:xfrm>
            <a:off x="8037098" y="620688"/>
            <a:ext cx="1803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33CC33"/>
                </a:solidFill>
              </a:rPr>
              <a:t>Request data</a:t>
            </a:r>
            <a:endParaRPr lang="en-US" b="1" i="1" dirty="0">
              <a:solidFill>
                <a:srgbClr val="33CC33"/>
              </a:solidFill>
            </a:endParaRPr>
          </a:p>
        </p:txBody>
      </p:sp>
      <p:cxnSp>
        <p:nvCxnSpPr>
          <p:cNvPr id="42" name="Conector angular 41"/>
          <p:cNvCxnSpPr>
            <a:stCxn id="60" idx="3"/>
          </p:cNvCxnSpPr>
          <p:nvPr/>
        </p:nvCxnSpPr>
        <p:spPr>
          <a:xfrm flipV="1">
            <a:off x="9840416" y="2105566"/>
            <a:ext cx="1271802" cy="3425951"/>
          </a:xfrm>
          <a:prstGeom prst="bentConnector2">
            <a:avLst/>
          </a:prstGeom>
          <a:ln w="76200">
            <a:solidFill>
              <a:srgbClr val="33CC33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upo 42"/>
          <p:cNvGrpSpPr/>
          <p:nvPr/>
        </p:nvGrpSpPr>
        <p:grpSpPr>
          <a:xfrm>
            <a:off x="5822788" y="1565740"/>
            <a:ext cx="2456610" cy="1012466"/>
            <a:chOff x="1710295" y="1182670"/>
            <a:chExt cx="2456610" cy="1012466"/>
          </a:xfrm>
          <a:solidFill>
            <a:schemeClr val="bg1"/>
          </a:solidFill>
        </p:grpSpPr>
        <p:sp>
          <p:nvSpPr>
            <p:cNvPr id="44" name="Rectángulo 43"/>
            <p:cNvSpPr/>
            <p:nvPr/>
          </p:nvSpPr>
          <p:spPr>
            <a:xfrm>
              <a:off x="2528634" y="1422507"/>
              <a:ext cx="803425" cy="64633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s-MX" sz="3600" dirty="0" smtClean="0">
                  <a:solidFill>
                    <a:srgbClr val="182B47"/>
                  </a:solidFill>
                  <a:effectLst/>
                  <a:latin typeface="Aharoni" panose="02010803020104030203" pitchFamily="2" charset="-79"/>
                  <a:ea typeface="Calibri" panose="020F0502020204030204" pitchFamily="34" charset="0"/>
                </a:rPr>
                <a:t>lisf</a:t>
              </a:r>
              <a:endParaRPr lang="es-MX" sz="600" dirty="0"/>
            </a:p>
          </p:txBody>
        </p:sp>
        <p:sp>
          <p:nvSpPr>
            <p:cNvPr id="45" name="Rectángulo 44"/>
            <p:cNvSpPr/>
            <p:nvPr/>
          </p:nvSpPr>
          <p:spPr>
            <a:xfrm>
              <a:off x="1710295" y="1825804"/>
              <a:ext cx="245661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s-MX" sz="9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L</a:t>
              </a:r>
              <a:r>
                <a:rPr lang="es-MX" sz="8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aboratorio de </a:t>
              </a:r>
              <a:r>
                <a:rPr lang="es-MX" sz="9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</a:t>
              </a:r>
              <a:r>
                <a:rPr lang="es-MX" sz="8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nformación</a:t>
              </a:r>
            </a:p>
            <a:p>
              <a:pPr algn="ctr"/>
              <a:r>
                <a:rPr lang="es-MX" sz="8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del </a:t>
              </a:r>
              <a:r>
                <a:rPr lang="es-MX" sz="9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S</a:t>
              </a:r>
              <a:r>
                <a:rPr lang="es-MX" sz="8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istema </a:t>
              </a:r>
              <a:r>
                <a:rPr lang="es-MX" sz="9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F</a:t>
              </a:r>
              <a:r>
                <a:rPr lang="es-MX" sz="800" dirty="0" smtClean="0">
                  <a:solidFill>
                    <a:srgbClr val="FF7800"/>
                  </a:solidFill>
                  <a:effectLst/>
                  <a:latin typeface="Aharoni" panose="02010803020104030203" pitchFamily="2" charset="-79"/>
                  <a:ea typeface="Tahoma" panose="020B0604030504040204" pitchFamily="34" charset="0"/>
                  <a:cs typeface="Aharoni" panose="02010803020104030203" pitchFamily="2" charset="-79"/>
                </a:rPr>
                <a:t>inanciero</a:t>
              </a:r>
              <a:endParaRPr lang="es-MX" sz="800" dirty="0">
                <a:solidFill>
                  <a:srgbClr val="FF7800"/>
                </a:solidFill>
                <a:latin typeface="Aharoni" panose="02010803020104030203" pitchFamily="2" charset="-79"/>
                <a:ea typeface="Tahoma" panose="020B0604030504040204" pitchFamily="34" charset="0"/>
                <a:cs typeface="Aharoni" panose="02010803020104030203" pitchFamily="2" charset="-79"/>
              </a:endParaRPr>
            </a:p>
          </p:txBody>
        </p:sp>
        <p:pic>
          <p:nvPicPr>
            <p:cNvPr id="51" name="Picture 2" descr="http://webinterno/centro-de-informacion-electronica/formatos-y-plantillas-institucionales/logotipos-monograma-y-plantillas-institucionales/logotipos-y-monograma/Logotipo_horizontal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9977" y="1182670"/>
              <a:ext cx="1317246" cy="324000"/>
            </a:xfrm>
            <a:prstGeom prst="rect">
              <a:avLst/>
            </a:prstGeom>
            <a:grpFill/>
            <a:extLst/>
          </p:spPr>
        </p:pic>
      </p:grpSp>
      <p:pic>
        <p:nvPicPr>
          <p:cNvPr id="52" name="7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072" y="2852406"/>
            <a:ext cx="859946" cy="752473"/>
          </a:xfrm>
          <a:prstGeom prst="rect">
            <a:avLst/>
          </a:prstGeom>
        </p:spPr>
      </p:pic>
      <p:pic>
        <p:nvPicPr>
          <p:cNvPr id="58" name="Picture 8" descr="Resultado de imagen para usuario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1021" y="730542"/>
            <a:ext cx="967062" cy="644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7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DE">
  <a:themeElements>
    <a:clrScheme name="Gama Final Banco">
      <a:dk1>
        <a:srgbClr val="182B47"/>
      </a:dk1>
      <a:lt1>
        <a:srgbClr val="FFFFFF"/>
      </a:lt1>
      <a:dk2>
        <a:srgbClr val="00727C"/>
      </a:dk2>
      <a:lt2>
        <a:srgbClr val="8C734A"/>
      </a:lt2>
      <a:accent1>
        <a:srgbClr val="31B133"/>
      </a:accent1>
      <a:accent2>
        <a:srgbClr val="6D3A77"/>
      </a:accent2>
      <a:accent3>
        <a:srgbClr val="3D7DDA"/>
      </a:accent3>
      <a:accent4>
        <a:srgbClr val="FF7800"/>
      </a:accent4>
      <a:accent5>
        <a:srgbClr val="FFCB00"/>
      </a:accent5>
      <a:accent6>
        <a:srgbClr val="BF0A33"/>
      </a:accent6>
      <a:hlink>
        <a:srgbClr val="8C734A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4cb2633-52b8-4562-b44a-c4296c4ae02d">KE7JJMADVZKR-3-36634</_dlc_DocId>
    <_dlc_DocIdUrl xmlns="04cb2633-52b8-4562-b44a-c4296c4ae02d">
      <Url>http://archivo/sitio/atac/_layouts/DocIdRedir.aspx?ID=KE7JJMADVZKR-3-36634</Url>
      <Description>KE7JJMADVZKR-3-36634</Description>
    </_dlc_DocIdUrl>
    <Fecha_x0020_de_x0020_creación xmlns="04cb2633-52b8-4562-b44a-c4296c4ae02d">2012-08-21T05:00:00+00:00</Fecha_x0020_de_x0020_creación>
    <Autor xmlns="04cb2633-52b8-4562-b44a-c4296c4ae02d">Banco de México. Oficina de Diseño y Administración de Campañas;</Autor>
    <Fecha_x0020_de_x0020_publicación xmlns="04cb2633-52b8-4562-b44a-c4296c4ae02d" xsi:nil="true"/>
    <Tema xmlns="04cb2633-52b8-4562-b44a-c4296c4ae02d">Organización de la información;</Tema>
    <Archivo_x0020_origen xmlns="04cb2633-52b8-4562-b44a-c4296c4ae02d">Trámite</Archivo_x0020_origen>
    <Clasificación xmlns="04cb2633-52b8-4562-b44a-c4296c4ae02d">Pública;</Clasificación>
    <Ubicación_x0020_física xmlns="04cb2633-52b8-4562-b44a-c4296c4ae02d" xsi:nil="true"/>
    <IconOverlay xmlns="http://schemas.microsoft.com/sharepoint/v4" xsi:nil="true"/>
    <Fecha_x0020_de_x0020_revisión xmlns="04cb2633-52b8-4562-b44a-c4296c4ae02d">2013-08-21T05:00:00+00:00</Fecha_x0020_de_x0020_revisión>
    <Formato xmlns="04cb2633-52b8-4562-b44a-c4296c4ae02d">
      <Value>Electrónico</Value>
    </Formato>
    <IdContenedor xmlns="04cb2633-52b8-4562-b44a-c4296c4ae02d" xsi:nil="true"/>
    <Serie xmlns="04cb2633-52b8-4562-b44a-c4296c4ae02d">Comunicación de las acciones y acontecimientos del Banco</Serie>
    <Fecha_x0020_de_x0020_baja xmlns="04cb2633-52b8-4562-b44a-c4296c4ae02d">2024-08-21T05:00:00+00:00</Fecha_x0020_de_x0020_baja>
    <Unidad_x0020_administrativa_x0020_responsable xmlns="04cb2633-52b8-4562-b44a-c4296c4ae02d">T02 Unidad de Relaciones Externas(0EF)</Unidad_x0020_administrativa_x0020_responsable>
    <id_proceso xmlns="04cb2633-52b8-4562-b44a-c4296c4ae02d" xsi:nil="true"/>
    <Descripción xmlns="04cb2633-52b8-4562-b44a-c4296c4ae02d">Plantilla de presentación color verde. Documentos o presentaciones de empleados del Banco</Descripción>
    <Serie_ids xmlns="04cb2633-52b8-4562-b44a-c4296c4ae02d">369</Serie_ids>
    <Archivo_x0020_destino xmlns="04cb2633-52b8-4562-b44a-c4296c4ae02d" xsi:nil="true"/>
    <Categoria xmlns="04cb2633-52b8-4562-b44a-c4296c4ae02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es" ma:contentTypeID="0x010100A82B4B234B0A5045B1D83F329CA3A43A040063187A10FDD5C14B87336DCEECF8512E" ma:contentTypeVersion="13" ma:contentTypeDescription="" ma:contentTypeScope="" ma:versionID="85848be51215794dc74967716b187c01">
  <xsd:schema xmlns:xsd="http://www.w3.org/2001/XMLSchema" xmlns:xs="http://www.w3.org/2001/XMLSchema" xmlns:p="http://schemas.microsoft.com/office/2006/metadata/properties" xmlns:ns2="04cb2633-52b8-4562-b44a-c4296c4ae02d" xmlns:ns4="http://schemas.microsoft.com/sharepoint/v4" targetNamespace="http://schemas.microsoft.com/office/2006/metadata/properties" ma:root="true" ma:fieldsID="8c61311e8a02c2df98b6384377e9103e" ns2:_="" ns4:_="">
    <xsd:import namespace="04cb2633-52b8-4562-b44a-c4296c4ae02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escripción"/>
                <xsd:element ref="ns2:Tema"/>
                <xsd:element ref="ns2:Clasificación"/>
                <xsd:element ref="ns2:Autor"/>
                <xsd:element ref="ns2:Fecha_x0020_de_x0020_creación"/>
                <xsd:element ref="ns2:Fecha_x0020_de_x0020_publicación" minOccurs="0"/>
                <xsd:element ref="ns2:Fecha_x0020_de_x0020_revisión" minOccurs="0"/>
                <xsd:element ref="ns2:Fecha_x0020_de_x0020_baja" minOccurs="0"/>
                <xsd:element ref="ns2:Unidad_x0020_administrativa_x0020_responsable"/>
                <xsd:element ref="ns2:Serie"/>
                <xsd:element ref="ns2:Formato" minOccurs="0"/>
                <xsd:element ref="ns2:Ubicación_x0020_física" minOccurs="0"/>
                <xsd:element ref="ns2:Serie_ids" minOccurs="0"/>
                <xsd:element ref="ns2:IdContenedor" minOccurs="0"/>
                <xsd:element ref="ns2:Archivo_x0020_origen" minOccurs="0"/>
                <xsd:element ref="ns2:Archivo_x0020_destino" minOccurs="0"/>
                <xsd:element ref="ns4:IconOverlay" minOccurs="0"/>
                <xsd:element ref="ns2:id_proceso" minOccurs="0"/>
                <xsd:element ref="ns2:Catego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b2633-52b8-4562-b44a-c4296c4ae02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dexed="true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escripción" ma:index="11" ma:displayName="Descripción" ma:internalName="Descripci_x00f3_n">
      <xsd:simpleType>
        <xsd:restriction base="dms:Note">
          <xsd:maxLength value="255"/>
        </xsd:restriction>
      </xsd:simpleType>
    </xsd:element>
    <xsd:element name="Tema" ma:index="12" ma:displayName="Tema" ma:internalName="Tema">
      <xsd:simpleType>
        <xsd:restriction base="dms:Text">
          <xsd:maxLength value="255"/>
        </xsd:restriction>
      </xsd:simpleType>
    </xsd:element>
    <xsd:element name="Clasificación" ma:index="14" ma:displayName="Clasificación" ma:internalName="Clasificaci_x00f3_n">
      <xsd:simpleType>
        <xsd:restriction base="dms:Text">
          <xsd:maxLength value="255"/>
        </xsd:restriction>
      </xsd:simpleType>
    </xsd:element>
    <xsd:element name="Autor" ma:index="15" ma:displayName="Autor" ma:internalName="Autor">
      <xsd:simpleType>
        <xsd:restriction base="dms:Note">
          <xsd:maxLength value="255"/>
        </xsd:restriction>
      </xsd:simpleType>
    </xsd:element>
    <xsd:element name="Fecha_x0020_de_x0020_creación" ma:index="16" ma:displayName="Fecha de creación" ma:default="[today]" ma:format="DateOnly" ma:indexed="true" ma:internalName="Fecha_x0020_de_x0020_creaci_x00f3_n" ma:readOnly="false">
      <xsd:simpleType>
        <xsd:restriction base="dms:DateTime"/>
      </xsd:simpleType>
    </xsd:element>
    <xsd:element name="Fecha_x0020_de_x0020_publicación" ma:index="17" nillable="true" ma:displayName="Fecha de publicación" ma:default="[today]" ma:format="DateOnly" ma:internalName="Fecha_x0020_de_x0020_publicaci_x00f3_n">
      <xsd:simpleType>
        <xsd:restriction base="dms:DateTime"/>
      </xsd:simpleType>
    </xsd:element>
    <xsd:element name="Fecha_x0020_de_x0020_revisión" ma:index="18" nillable="true" ma:displayName="Fecha de revisión" ma:format="DateOnly" ma:internalName="Fecha_x0020_de_x0020_revisi_x00f3_n">
      <xsd:simpleType>
        <xsd:restriction base="dms:DateTime"/>
      </xsd:simpleType>
    </xsd:element>
    <xsd:element name="Fecha_x0020_de_x0020_baja" ma:index="19" nillable="true" ma:displayName="Fecha de baja" ma:format="DateOnly" ma:internalName="Fecha_x0020_de_x0020_baja">
      <xsd:simpleType>
        <xsd:restriction base="dms:DateTime"/>
      </xsd:simpleType>
    </xsd:element>
    <xsd:element name="Unidad_x0020_administrativa_x0020_responsable" ma:index="20" ma:displayName="Unidad administrativa responsable" ma:indexed="true" ma:internalName="Unidad_x0020_administrativa_x0020_responsable" ma:readOnly="false">
      <xsd:simpleType>
        <xsd:restriction base="dms:Text">
          <xsd:maxLength value="255"/>
        </xsd:restriction>
      </xsd:simpleType>
    </xsd:element>
    <xsd:element name="Serie" ma:index="21" ma:displayName="Serie" ma:internalName="Serie">
      <xsd:simpleType>
        <xsd:restriction base="dms:Text">
          <xsd:maxLength value="255"/>
        </xsd:restriction>
      </xsd:simpleType>
    </xsd:element>
    <xsd:element name="Formato" ma:index="22" nillable="true" ma:displayName="Formato" ma:default="Electrónico" ma:internalName="Formato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lectrónico"/>
                    <xsd:enumeration value="Físico"/>
                  </xsd:restriction>
                </xsd:simpleType>
              </xsd:element>
            </xsd:sequence>
          </xsd:extension>
        </xsd:complexContent>
      </xsd:complexType>
    </xsd:element>
    <xsd:element name="Ubicación_x0020_física" ma:index="23" nillable="true" ma:displayName="Ubicación física" ma:internalName="Ubicaci_x00f3_n_x0020_f_x00ed_sica">
      <xsd:simpleType>
        <xsd:restriction base="dms:Text">
          <xsd:maxLength value="255"/>
        </xsd:restriction>
      </xsd:simpleType>
    </xsd:element>
    <xsd:element name="Serie_ids" ma:index="24" nillable="true" ma:displayName="Serie_ids" ma:internalName="Serie_ids">
      <xsd:simpleType>
        <xsd:restriction base="dms:Text">
          <xsd:maxLength value="255"/>
        </xsd:restriction>
      </xsd:simpleType>
    </xsd:element>
    <xsd:element name="IdContenedor" ma:index="25" nillable="true" ma:displayName="IdContenedor" ma:indexed="true" ma:internalName="IdContenedor">
      <xsd:simpleType>
        <xsd:restriction base="dms:Text">
          <xsd:maxLength value="255"/>
        </xsd:restriction>
      </xsd:simpleType>
    </xsd:element>
    <xsd:element name="Archivo_x0020_origen" ma:index="26" nillable="true" ma:displayName="Archivo origen" ma:format="Dropdown" ma:hidden="true" ma:internalName="Archivo_x0020_origen" ma:readOnly="false">
      <xsd:simpleType>
        <xsd:restriction base="dms:Choice">
          <xsd:enumeration value="Trámite"/>
          <xsd:enumeration value="Concentración"/>
          <xsd:enumeration value="Histórico"/>
        </xsd:restriction>
      </xsd:simpleType>
    </xsd:element>
    <xsd:element name="Archivo_x0020_destino" ma:index="27" nillable="true" ma:displayName="Archivo destino" ma:hidden="true" ma:internalName="Archivo_x0020_destino" ma:readOnly="false">
      <xsd:simpleType>
        <xsd:restriction base="dms:Text">
          <xsd:maxLength value="255"/>
        </xsd:restriction>
      </xsd:simpleType>
    </xsd:element>
    <xsd:element name="id_proceso" ma:index="29" nillable="true" ma:displayName="id_proceso" ma:hidden="true" ma:indexed="true" ma:internalName="id_proceso" ma:readOnly="false">
      <xsd:simpleType>
        <xsd:restriction base="dms:Text">
          <xsd:maxLength value="255"/>
        </xsd:restriction>
      </xsd:simpleType>
    </xsd:element>
    <xsd:element name="Categoria" ma:index="30" nillable="true" ma:displayName="Categoria" ma:hidden="true" ma:internalName="Categoria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displayName="Título"/>
        <xsd:element ref="dc:subject" minOccurs="0" maxOccurs="1"/>
        <xsd:element ref="dc:description" minOccurs="0" maxOccurs="1"/>
        <xsd:element name="keywords" minOccurs="0" maxOccurs="1" type="xsd:string" ma:index="13" ma:displayName="Palabras clave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3B064F-D746-4DC0-BA9B-CF06172C4C4B}">
  <ds:schemaRefs>
    <ds:schemaRef ds:uri="http://purl.org/dc/terms/"/>
    <ds:schemaRef ds:uri="http://schemas.microsoft.com/sharepoint/v4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04cb2633-52b8-4562-b44a-c4296c4ae02d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2F82662-B2E3-4305-A7D1-3D4A00B37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EC2C86-5882-4DB1-A70E-8C8B3490807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D47131C-9ABC-41FF-A655-F2479E8FC1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b2633-52b8-4562-b44a-c4296c4ae02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VERDE</Template>
  <TotalTime>201</TotalTime>
  <Words>977</Words>
  <Application>Microsoft Office PowerPoint</Application>
  <PresentationFormat>Panorámica</PresentationFormat>
  <Paragraphs>181</Paragraphs>
  <Slides>12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Aharoni</vt:lpstr>
      <vt:lpstr>Arial</vt:lpstr>
      <vt:lpstr>Calibri</vt:lpstr>
      <vt:lpstr>Tahoma</vt:lpstr>
      <vt:lpstr>Wingdings</vt:lpstr>
      <vt:lpstr>VERDE</vt:lpstr>
      <vt:lpstr>Presentación de PowerPoint</vt:lpstr>
      <vt:lpstr>Introduction</vt:lpstr>
      <vt:lpstr>Why a Data Room?</vt:lpstr>
      <vt:lpstr>Presentación de PowerPoint</vt:lpstr>
      <vt:lpstr>Presentación de PowerPoint</vt:lpstr>
      <vt:lpstr>Presentación de PowerPoint</vt:lpstr>
      <vt:lpstr>The Financial System Information Laboratory (LISF)</vt:lpstr>
      <vt:lpstr>Timeline of the LISF</vt:lpstr>
      <vt:lpstr>Data Sharing Scheme to the LISF</vt:lpstr>
      <vt:lpstr>The Platform of the LISF</vt:lpstr>
      <vt:lpstr>Where is the LISF now?</vt:lpstr>
      <vt:lpstr>Presentación de PowerPoint</vt:lpstr>
    </vt:vector>
  </TitlesOfParts>
  <Company>Banco de México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Banxico</dc:creator>
  <cp:keywords/>
  <cp:lastModifiedBy>Sánchez Valadez Manuel</cp:lastModifiedBy>
  <cp:revision>31</cp:revision>
  <dcterms:created xsi:type="dcterms:W3CDTF">2012-08-22T23:26:02Z</dcterms:created>
  <dcterms:modified xsi:type="dcterms:W3CDTF">2019-11-29T00:31:07Z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b4101169-7ce1-4eb3-a0c6-a24a0d620bf9</vt:lpwstr>
  </property>
  <property fmtid="{D5CDD505-2E9C-101B-9397-08002B2CF9AE}" pid="3" name="ContentTypeId">
    <vt:lpwstr>0x010100A82B4B234B0A5045B1D83F329CA3A43A040063187A10FDD5C14B87336DCEECF8512E</vt:lpwstr>
  </property>
  <property fmtid="{D5CDD505-2E9C-101B-9397-08002B2CF9AE}" pid="4" name="Evento">
    <vt:lpwstr/>
  </property>
  <property fmtid="{D5CDD505-2E9C-101B-9397-08002B2CF9AE}" pid="5" name="URL">
    <vt:lpwstr/>
  </property>
  <property fmtid="{D5CDD505-2E9C-101B-9397-08002B2CF9AE}" pid="6" name="Sujetos obligados">
    <vt:lpwstr/>
  </property>
  <property fmtid="{D5CDD505-2E9C-101B-9397-08002B2CF9AE}" pid="7" name="Partes que suscriben">
    <vt:lpwstr/>
  </property>
  <property fmtid="{D5CDD505-2E9C-101B-9397-08002B2CF9AE}" pid="8" name="De">
    <vt:lpwstr/>
  </property>
  <property fmtid="{D5CDD505-2E9C-101B-9397-08002B2CF9AE}" pid="9" name="Para">
    <vt:lpwstr/>
  </property>
  <property fmtid="{D5CDD505-2E9C-101B-9397-08002B2CF9AE}" pid="10" name="Organo que sesiona">
    <vt:lpwstr/>
  </property>
  <property fmtid="{D5CDD505-2E9C-101B-9397-08002B2CF9AE}" pid="11" name="Order">
    <vt:r8>3663400</vt:r8>
  </property>
</Properties>
</file>