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88" r:id="rId3"/>
  </p:sldMasterIdLst>
  <p:notesMasterIdLst>
    <p:notesMasterId r:id="rId25"/>
  </p:notesMasterIdLst>
  <p:sldIdLst>
    <p:sldId id="256" r:id="rId4"/>
    <p:sldId id="298" r:id="rId5"/>
    <p:sldId id="307" r:id="rId6"/>
    <p:sldId id="284" r:id="rId7"/>
    <p:sldId id="309" r:id="rId8"/>
    <p:sldId id="310" r:id="rId9"/>
    <p:sldId id="283" r:id="rId10"/>
    <p:sldId id="257" r:id="rId11"/>
    <p:sldId id="312" r:id="rId12"/>
    <p:sldId id="259" r:id="rId13"/>
    <p:sldId id="258" r:id="rId14"/>
    <p:sldId id="261" r:id="rId15"/>
    <p:sldId id="269" r:id="rId16"/>
    <p:sldId id="262" r:id="rId17"/>
    <p:sldId id="263" r:id="rId18"/>
    <p:sldId id="265" r:id="rId19"/>
    <p:sldId id="293" r:id="rId20"/>
    <p:sldId id="296" r:id="rId21"/>
    <p:sldId id="297" r:id="rId22"/>
    <p:sldId id="290" r:id="rId23"/>
    <p:sldId id="304" r:id="rId24"/>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2842"/>
    <a:srgbClr val="156AA3"/>
    <a:srgbClr val="B3B910"/>
    <a:srgbClr val="013756"/>
    <a:srgbClr val="F7BD01"/>
    <a:srgbClr val="017DB5"/>
    <a:srgbClr val="D02A33"/>
    <a:srgbClr val="DA575E"/>
    <a:srgbClr val="9864A8"/>
    <a:srgbClr val="C53B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5" d="100"/>
          <a:sy n="65" d="100"/>
        </p:scale>
        <p:origin x="595"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B5FA6-C11B-4D90-A78F-A1A32FBBAB1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E809861E-51CD-4A4E-B09B-4E5279E0ECEE}">
      <dgm:prSet custT="1"/>
      <dgm:spPr>
        <a:solidFill>
          <a:srgbClr val="FF0000"/>
        </a:solidFill>
      </dgm:spPr>
      <dgm:t>
        <a:bodyPr/>
        <a:lstStyle/>
        <a:p>
          <a:pPr>
            <a:buNone/>
          </a:pPr>
          <a:r>
            <a:rPr lang="en-GB" sz="1800" dirty="0"/>
            <a:t>Policy makers, Data producers and Information Asset Owners (IAO)</a:t>
          </a:r>
        </a:p>
      </dgm:t>
    </dgm:pt>
    <dgm:pt modelId="{4410DF00-8137-4C81-8BCC-D8B9C8347A6C}" type="parTrans" cxnId="{C2C9CA77-24A0-44EA-A7B4-F9703012C8C5}">
      <dgm:prSet/>
      <dgm:spPr/>
      <dgm:t>
        <a:bodyPr/>
        <a:lstStyle/>
        <a:p>
          <a:endParaRPr lang="en-GB"/>
        </a:p>
      </dgm:t>
    </dgm:pt>
    <dgm:pt modelId="{8022E069-6A27-49F8-9CE9-E040D1231268}" type="sibTrans" cxnId="{C2C9CA77-24A0-44EA-A7B4-F9703012C8C5}">
      <dgm:prSet/>
      <dgm:spPr/>
      <dgm:t>
        <a:bodyPr/>
        <a:lstStyle/>
        <a:p>
          <a:endParaRPr lang="en-GB"/>
        </a:p>
      </dgm:t>
    </dgm:pt>
    <dgm:pt modelId="{983B3EF2-C434-454C-8EB5-401DD81E1E2E}">
      <dgm:prSet custT="1"/>
      <dgm:spPr>
        <a:solidFill>
          <a:srgbClr val="92D050"/>
        </a:solidFill>
      </dgm:spPr>
      <dgm:t>
        <a:bodyPr/>
        <a:lstStyle/>
        <a:p>
          <a:r>
            <a:rPr lang="en-GB" sz="1600" b="1" dirty="0"/>
            <a:t>Accredited Researchers</a:t>
          </a:r>
        </a:p>
        <a:p>
          <a:r>
            <a:rPr lang="en-GB" sz="1400" dirty="0"/>
            <a:t>Accredited by ONS </a:t>
          </a:r>
          <a:r>
            <a:rPr lang="en-GB" sz="1400" b="1" dirty="0"/>
            <a:t>Researcher Accreditation Service (RAS) </a:t>
          </a:r>
          <a:r>
            <a:rPr lang="en-GB" sz="1400" dirty="0"/>
            <a:t>on behalf of UK Statistics Authority</a:t>
          </a:r>
        </a:p>
      </dgm:t>
    </dgm:pt>
    <dgm:pt modelId="{640D01D1-F2F4-4C24-A6C8-76B369AE6AD1}" type="parTrans" cxnId="{1CB41F43-74E2-4774-B895-05C6D70379DA}">
      <dgm:prSet/>
      <dgm:spPr/>
      <dgm:t>
        <a:bodyPr/>
        <a:lstStyle/>
        <a:p>
          <a:endParaRPr lang="en-GB"/>
        </a:p>
      </dgm:t>
    </dgm:pt>
    <dgm:pt modelId="{B9C75083-DE9F-44D5-B98B-8F9423E447AF}" type="sibTrans" cxnId="{1CB41F43-74E2-4774-B895-05C6D70379DA}">
      <dgm:prSet/>
      <dgm:spPr/>
      <dgm:t>
        <a:bodyPr/>
        <a:lstStyle/>
        <a:p>
          <a:endParaRPr lang="en-GB"/>
        </a:p>
      </dgm:t>
    </dgm:pt>
    <dgm:pt modelId="{FDD01E39-2930-4898-8B94-C06D1D552039}">
      <dgm:prSet custT="1"/>
      <dgm:spPr/>
      <dgm:t>
        <a:bodyPr/>
        <a:lstStyle/>
        <a:p>
          <a:r>
            <a:rPr lang="en-GB" sz="1600" b="1" dirty="0"/>
            <a:t>Accredited projects</a:t>
          </a:r>
        </a:p>
        <a:p>
          <a:r>
            <a:rPr lang="en-GB" sz="1600" dirty="0"/>
            <a:t>Accredited by independent </a:t>
          </a:r>
          <a:r>
            <a:rPr lang="en-GB" sz="1600" b="1" dirty="0"/>
            <a:t>Research Accreditation Panel (RAP)</a:t>
          </a:r>
          <a:endParaRPr lang="en-GB" sz="1800" dirty="0"/>
        </a:p>
      </dgm:t>
    </dgm:pt>
    <dgm:pt modelId="{9F73617F-75B5-4DB0-B1DF-FE55E8526CB2}" type="parTrans" cxnId="{B7E869FB-7223-45E2-847B-DD922F048120}">
      <dgm:prSet/>
      <dgm:spPr/>
      <dgm:t>
        <a:bodyPr/>
        <a:lstStyle/>
        <a:p>
          <a:endParaRPr lang="en-GB"/>
        </a:p>
      </dgm:t>
    </dgm:pt>
    <dgm:pt modelId="{9E8C4B16-1019-477C-86A1-DBE12A88956B}" type="sibTrans" cxnId="{B7E869FB-7223-45E2-847B-DD922F048120}">
      <dgm:prSet/>
      <dgm:spPr/>
      <dgm:t>
        <a:bodyPr/>
        <a:lstStyle/>
        <a:p>
          <a:endParaRPr lang="en-GB"/>
        </a:p>
      </dgm:t>
    </dgm:pt>
    <dgm:pt modelId="{019CC04B-4431-4744-8AE1-C2E63A0489A1}">
      <dgm:prSet/>
      <dgm:spPr/>
      <dgm:t>
        <a:bodyPr/>
        <a:lstStyle/>
        <a:p>
          <a:r>
            <a:rPr lang="en-US" b="1" dirty="0"/>
            <a:t>Accredited Processors</a:t>
          </a:r>
        </a:p>
        <a:p>
          <a:r>
            <a:rPr lang="en-US" dirty="0"/>
            <a:t>Accredited by ONS on behalf of UK Statistics Authority</a:t>
          </a:r>
          <a:endParaRPr lang="en-GB" dirty="0"/>
        </a:p>
      </dgm:t>
    </dgm:pt>
    <dgm:pt modelId="{67D4C23E-8168-4BE3-BC15-59AA4F4AAC3F}" type="parTrans" cxnId="{29FA3D4C-28C7-4479-A348-06535EE23FF3}">
      <dgm:prSet/>
      <dgm:spPr/>
      <dgm:t>
        <a:bodyPr/>
        <a:lstStyle/>
        <a:p>
          <a:endParaRPr lang="en-GB"/>
        </a:p>
      </dgm:t>
    </dgm:pt>
    <dgm:pt modelId="{8B2A655F-3D9D-42E5-8F86-98D071AD7784}" type="sibTrans" cxnId="{29FA3D4C-28C7-4479-A348-06535EE23FF3}">
      <dgm:prSet/>
      <dgm:spPr/>
      <dgm:t>
        <a:bodyPr/>
        <a:lstStyle/>
        <a:p>
          <a:endParaRPr lang="en-GB"/>
        </a:p>
      </dgm:t>
    </dgm:pt>
    <dgm:pt modelId="{4EAFFFA7-A48A-40F0-A46E-2AC8B3BF15FB}" type="pres">
      <dgm:prSet presAssocID="{4D4B5FA6-C11B-4D90-A78F-A1A32FBBAB1C}" presName="cycle" presStyleCnt="0">
        <dgm:presLayoutVars>
          <dgm:dir/>
          <dgm:resizeHandles val="exact"/>
        </dgm:presLayoutVars>
      </dgm:prSet>
      <dgm:spPr/>
    </dgm:pt>
    <dgm:pt modelId="{FC0ACB5F-7713-400D-8C5F-F7C4D32EB49C}" type="pres">
      <dgm:prSet presAssocID="{E809861E-51CD-4A4E-B09B-4E5279E0ECEE}" presName="node" presStyleLbl="node1" presStyleIdx="0" presStyleCnt="4">
        <dgm:presLayoutVars>
          <dgm:bulletEnabled val="1"/>
        </dgm:presLayoutVars>
      </dgm:prSet>
      <dgm:spPr/>
    </dgm:pt>
    <dgm:pt modelId="{70B4B810-B85B-441C-B797-F2EBF3E99043}" type="pres">
      <dgm:prSet presAssocID="{8022E069-6A27-49F8-9CE9-E040D1231268}" presName="sibTrans" presStyleLbl="sibTrans2D1" presStyleIdx="0" presStyleCnt="4"/>
      <dgm:spPr/>
    </dgm:pt>
    <dgm:pt modelId="{1FCB2385-2A28-4C16-9474-A063A9923E06}" type="pres">
      <dgm:prSet presAssocID="{8022E069-6A27-49F8-9CE9-E040D1231268}" presName="connectorText" presStyleLbl="sibTrans2D1" presStyleIdx="0" presStyleCnt="4"/>
      <dgm:spPr/>
    </dgm:pt>
    <dgm:pt modelId="{32150E81-B74C-4805-925B-5418437FCFB9}" type="pres">
      <dgm:prSet presAssocID="{019CC04B-4431-4744-8AE1-C2E63A0489A1}" presName="node" presStyleLbl="node1" presStyleIdx="1" presStyleCnt="4">
        <dgm:presLayoutVars>
          <dgm:bulletEnabled val="1"/>
        </dgm:presLayoutVars>
      </dgm:prSet>
      <dgm:spPr/>
    </dgm:pt>
    <dgm:pt modelId="{45904F13-D44B-414C-9524-9DA8F3A8C988}" type="pres">
      <dgm:prSet presAssocID="{8B2A655F-3D9D-42E5-8F86-98D071AD7784}" presName="sibTrans" presStyleLbl="sibTrans2D1" presStyleIdx="1" presStyleCnt="4"/>
      <dgm:spPr/>
    </dgm:pt>
    <dgm:pt modelId="{25ED48C8-F55C-4A78-ADCA-09198CCA5233}" type="pres">
      <dgm:prSet presAssocID="{8B2A655F-3D9D-42E5-8F86-98D071AD7784}" presName="connectorText" presStyleLbl="sibTrans2D1" presStyleIdx="1" presStyleCnt="4"/>
      <dgm:spPr/>
    </dgm:pt>
    <dgm:pt modelId="{9D78D28A-0549-4D8D-B413-82573DDD7FDC}" type="pres">
      <dgm:prSet presAssocID="{983B3EF2-C434-454C-8EB5-401DD81E1E2E}" presName="node" presStyleLbl="node1" presStyleIdx="2" presStyleCnt="4">
        <dgm:presLayoutVars>
          <dgm:bulletEnabled val="1"/>
        </dgm:presLayoutVars>
      </dgm:prSet>
      <dgm:spPr/>
    </dgm:pt>
    <dgm:pt modelId="{B96CAD2D-6166-473B-9088-35E68386324C}" type="pres">
      <dgm:prSet presAssocID="{B9C75083-DE9F-44D5-B98B-8F9423E447AF}" presName="sibTrans" presStyleLbl="sibTrans2D1" presStyleIdx="2" presStyleCnt="4"/>
      <dgm:spPr/>
    </dgm:pt>
    <dgm:pt modelId="{938FA76B-F29A-4ACE-A67A-F9D80391CD6D}" type="pres">
      <dgm:prSet presAssocID="{B9C75083-DE9F-44D5-B98B-8F9423E447AF}" presName="connectorText" presStyleLbl="sibTrans2D1" presStyleIdx="2" presStyleCnt="4"/>
      <dgm:spPr/>
    </dgm:pt>
    <dgm:pt modelId="{6D383ADB-C13E-4091-87F5-F170FBD0338F}" type="pres">
      <dgm:prSet presAssocID="{FDD01E39-2930-4898-8B94-C06D1D552039}" presName="node" presStyleLbl="node1" presStyleIdx="3" presStyleCnt="4">
        <dgm:presLayoutVars>
          <dgm:bulletEnabled val="1"/>
        </dgm:presLayoutVars>
      </dgm:prSet>
      <dgm:spPr/>
    </dgm:pt>
    <dgm:pt modelId="{F08EDE19-48D7-41FF-8C90-FAA9A5E99BCD}" type="pres">
      <dgm:prSet presAssocID="{9E8C4B16-1019-477C-86A1-DBE12A88956B}" presName="sibTrans" presStyleLbl="sibTrans2D1" presStyleIdx="3" presStyleCnt="4"/>
      <dgm:spPr/>
    </dgm:pt>
    <dgm:pt modelId="{19E693E5-A10E-4EB6-84C1-A4B22BA85D4E}" type="pres">
      <dgm:prSet presAssocID="{9E8C4B16-1019-477C-86A1-DBE12A88956B}" presName="connectorText" presStyleLbl="sibTrans2D1" presStyleIdx="3" presStyleCnt="4"/>
      <dgm:spPr/>
    </dgm:pt>
  </dgm:ptLst>
  <dgm:cxnLst>
    <dgm:cxn modelId="{0F4C9B0B-06E0-400D-BF4B-1ED2B8749B35}" type="presOf" srcId="{019CC04B-4431-4744-8AE1-C2E63A0489A1}" destId="{32150E81-B74C-4805-925B-5418437FCFB9}" srcOrd="0" destOrd="0" presId="urn:microsoft.com/office/officeart/2005/8/layout/cycle2"/>
    <dgm:cxn modelId="{42E8AF11-D150-4F69-AAFB-D0EB2BDA61AF}" type="presOf" srcId="{8022E069-6A27-49F8-9CE9-E040D1231268}" destId="{70B4B810-B85B-441C-B797-F2EBF3E99043}" srcOrd="0" destOrd="0" presId="urn:microsoft.com/office/officeart/2005/8/layout/cycle2"/>
    <dgm:cxn modelId="{1927BC18-51F3-4ECC-9C66-97371118ADA3}" type="presOf" srcId="{983B3EF2-C434-454C-8EB5-401DD81E1E2E}" destId="{9D78D28A-0549-4D8D-B413-82573DDD7FDC}" srcOrd="0" destOrd="0" presId="urn:microsoft.com/office/officeart/2005/8/layout/cycle2"/>
    <dgm:cxn modelId="{2A9AC01E-4C79-4B04-8C2D-B2F3A25D286F}" type="presOf" srcId="{B9C75083-DE9F-44D5-B98B-8F9423E447AF}" destId="{B96CAD2D-6166-473B-9088-35E68386324C}" srcOrd="0" destOrd="0" presId="urn:microsoft.com/office/officeart/2005/8/layout/cycle2"/>
    <dgm:cxn modelId="{223F543E-B480-4AF1-AE2A-8684D9AB2C56}" type="presOf" srcId="{8B2A655F-3D9D-42E5-8F86-98D071AD7784}" destId="{45904F13-D44B-414C-9524-9DA8F3A8C988}" srcOrd="0" destOrd="0" presId="urn:microsoft.com/office/officeart/2005/8/layout/cycle2"/>
    <dgm:cxn modelId="{1CB41F43-74E2-4774-B895-05C6D70379DA}" srcId="{4D4B5FA6-C11B-4D90-A78F-A1A32FBBAB1C}" destId="{983B3EF2-C434-454C-8EB5-401DD81E1E2E}" srcOrd="2" destOrd="0" parTransId="{640D01D1-F2F4-4C24-A6C8-76B369AE6AD1}" sibTransId="{B9C75083-DE9F-44D5-B98B-8F9423E447AF}"/>
    <dgm:cxn modelId="{29FA3D4C-28C7-4479-A348-06535EE23FF3}" srcId="{4D4B5FA6-C11B-4D90-A78F-A1A32FBBAB1C}" destId="{019CC04B-4431-4744-8AE1-C2E63A0489A1}" srcOrd="1" destOrd="0" parTransId="{67D4C23E-8168-4BE3-BC15-59AA4F4AAC3F}" sibTransId="{8B2A655F-3D9D-42E5-8F86-98D071AD7784}"/>
    <dgm:cxn modelId="{B5029273-97F3-49E5-AB5B-69E0597FAE45}" type="presOf" srcId="{E809861E-51CD-4A4E-B09B-4E5279E0ECEE}" destId="{FC0ACB5F-7713-400D-8C5F-F7C4D32EB49C}" srcOrd="0" destOrd="0" presId="urn:microsoft.com/office/officeart/2005/8/layout/cycle2"/>
    <dgm:cxn modelId="{937A1054-8AA2-4006-A27E-3DF33A4AAB19}" type="presOf" srcId="{FDD01E39-2930-4898-8B94-C06D1D552039}" destId="{6D383ADB-C13E-4091-87F5-F170FBD0338F}" srcOrd="0" destOrd="0" presId="urn:microsoft.com/office/officeart/2005/8/layout/cycle2"/>
    <dgm:cxn modelId="{C2C9CA77-24A0-44EA-A7B4-F9703012C8C5}" srcId="{4D4B5FA6-C11B-4D90-A78F-A1A32FBBAB1C}" destId="{E809861E-51CD-4A4E-B09B-4E5279E0ECEE}" srcOrd="0" destOrd="0" parTransId="{4410DF00-8137-4C81-8BCC-D8B9C8347A6C}" sibTransId="{8022E069-6A27-49F8-9CE9-E040D1231268}"/>
    <dgm:cxn modelId="{8CF12C88-87F3-447D-B92D-88BF726A4A28}" type="presOf" srcId="{8B2A655F-3D9D-42E5-8F86-98D071AD7784}" destId="{25ED48C8-F55C-4A78-ADCA-09198CCA5233}" srcOrd="1" destOrd="0" presId="urn:microsoft.com/office/officeart/2005/8/layout/cycle2"/>
    <dgm:cxn modelId="{C92EC188-ECB8-4060-BE8C-B414E25807A0}" type="presOf" srcId="{8022E069-6A27-49F8-9CE9-E040D1231268}" destId="{1FCB2385-2A28-4C16-9474-A063A9923E06}" srcOrd="1" destOrd="0" presId="urn:microsoft.com/office/officeart/2005/8/layout/cycle2"/>
    <dgm:cxn modelId="{12970B8A-FA19-4AB3-BC19-E187ED2A809F}" type="presOf" srcId="{9E8C4B16-1019-477C-86A1-DBE12A88956B}" destId="{19E693E5-A10E-4EB6-84C1-A4B22BA85D4E}" srcOrd="1" destOrd="0" presId="urn:microsoft.com/office/officeart/2005/8/layout/cycle2"/>
    <dgm:cxn modelId="{6D45EB93-FCBA-4DC7-B2EE-885204DD19F4}" type="presOf" srcId="{4D4B5FA6-C11B-4D90-A78F-A1A32FBBAB1C}" destId="{4EAFFFA7-A48A-40F0-A46E-2AC8B3BF15FB}" srcOrd="0" destOrd="0" presId="urn:microsoft.com/office/officeart/2005/8/layout/cycle2"/>
    <dgm:cxn modelId="{545C62A0-B503-4879-9C37-0931B43B1502}" type="presOf" srcId="{9E8C4B16-1019-477C-86A1-DBE12A88956B}" destId="{F08EDE19-48D7-41FF-8C90-FAA9A5E99BCD}" srcOrd="0" destOrd="0" presId="urn:microsoft.com/office/officeart/2005/8/layout/cycle2"/>
    <dgm:cxn modelId="{E81A46D3-EEA6-4F2C-8CFC-6382B688CD51}" type="presOf" srcId="{B9C75083-DE9F-44D5-B98B-8F9423E447AF}" destId="{938FA76B-F29A-4ACE-A67A-F9D80391CD6D}" srcOrd="1" destOrd="0" presId="urn:microsoft.com/office/officeart/2005/8/layout/cycle2"/>
    <dgm:cxn modelId="{B7E869FB-7223-45E2-847B-DD922F048120}" srcId="{4D4B5FA6-C11B-4D90-A78F-A1A32FBBAB1C}" destId="{FDD01E39-2930-4898-8B94-C06D1D552039}" srcOrd="3" destOrd="0" parTransId="{9F73617F-75B5-4DB0-B1DF-FE55E8526CB2}" sibTransId="{9E8C4B16-1019-477C-86A1-DBE12A88956B}"/>
    <dgm:cxn modelId="{DEF2BB44-2DF2-4B25-AB7E-5FA9A6C87BB0}" type="presParOf" srcId="{4EAFFFA7-A48A-40F0-A46E-2AC8B3BF15FB}" destId="{FC0ACB5F-7713-400D-8C5F-F7C4D32EB49C}" srcOrd="0" destOrd="0" presId="urn:microsoft.com/office/officeart/2005/8/layout/cycle2"/>
    <dgm:cxn modelId="{79F66902-0869-4DE6-B41D-449CFA63AA22}" type="presParOf" srcId="{4EAFFFA7-A48A-40F0-A46E-2AC8B3BF15FB}" destId="{70B4B810-B85B-441C-B797-F2EBF3E99043}" srcOrd="1" destOrd="0" presId="urn:microsoft.com/office/officeart/2005/8/layout/cycle2"/>
    <dgm:cxn modelId="{FDE6673E-000A-4E1C-82CB-8138A17DE55D}" type="presParOf" srcId="{70B4B810-B85B-441C-B797-F2EBF3E99043}" destId="{1FCB2385-2A28-4C16-9474-A063A9923E06}" srcOrd="0" destOrd="0" presId="urn:microsoft.com/office/officeart/2005/8/layout/cycle2"/>
    <dgm:cxn modelId="{71CECC0B-3DF5-4AB9-8EA8-1CEF8E155673}" type="presParOf" srcId="{4EAFFFA7-A48A-40F0-A46E-2AC8B3BF15FB}" destId="{32150E81-B74C-4805-925B-5418437FCFB9}" srcOrd="2" destOrd="0" presId="urn:microsoft.com/office/officeart/2005/8/layout/cycle2"/>
    <dgm:cxn modelId="{0BB22BF3-FA2C-4E03-9370-117CC43AFAF8}" type="presParOf" srcId="{4EAFFFA7-A48A-40F0-A46E-2AC8B3BF15FB}" destId="{45904F13-D44B-414C-9524-9DA8F3A8C988}" srcOrd="3" destOrd="0" presId="urn:microsoft.com/office/officeart/2005/8/layout/cycle2"/>
    <dgm:cxn modelId="{7C8616FE-F9C7-40A2-8ED9-95A908E679B6}" type="presParOf" srcId="{45904F13-D44B-414C-9524-9DA8F3A8C988}" destId="{25ED48C8-F55C-4A78-ADCA-09198CCA5233}" srcOrd="0" destOrd="0" presId="urn:microsoft.com/office/officeart/2005/8/layout/cycle2"/>
    <dgm:cxn modelId="{0E23A139-628A-4DAB-A005-559200D34C74}" type="presParOf" srcId="{4EAFFFA7-A48A-40F0-A46E-2AC8B3BF15FB}" destId="{9D78D28A-0549-4D8D-B413-82573DDD7FDC}" srcOrd="4" destOrd="0" presId="urn:microsoft.com/office/officeart/2005/8/layout/cycle2"/>
    <dgm:cxn modelId="{1D8270F5-14B9-4ACF-BD93-E12DCE399E6D}" type="presParOf" srcId="{4EAFFFA7-A48A-40F0-A46E-2AC8B3BF15FB}" destId="{B96CAD2D-6166-473B-9088-35E68386324C}" srcOrd="5" destOrd="0" presId="urn:microsoft.com/office/officeart/2005/8/layout/cycle2"/>
    <dgm:cxn modelId="{34292C19-BE26-4258-996A-1EDC096E35EC}" type="presParOf" srcId="{B96CAD2D-6166-473B-9088-35E68386324C}" destId="{938FA76B-F29A-4ACE-A67A-F9D80391CD6D}" srcOrd="0" destOrd="0" presId="urn:microsoft.com/office/officeart/2005/8/layout/cycle2"/>
    <dgm:cxn modelId="{96328A9B-06C6-4576-8175-FF92F608841F}" type="presParOf" srcId="{4EAFFFA7-A48A-40F0-A46E-2AC8B3BF15FB}" destId="{6D383ADB-C13E-4091-87F5-F170FBD0338F}" srcOrd="6" destOrd="0" presId="urn:microsoft.com/office/officeart/2005/8/layout/cycle2"/>
    <dgm:cxn modelId="{F87281BF-A41F-4B6C-8361-1F078400C43C}" type="presParOf" srcId="{4EAFFFA7-A48A-40F0-A46E-2AC8B3BF15FB}" destId="{F08EDE19-48D7-41FF-8C90-FAA9A5E99BCD}" srcOrd="7" destOrd="0" presId="urn:microsoft.com/office/officeart/2005/8/layout/cycle2"/>
    <dgm:cxn modelId="{F6FB52E1-E1B6-48F1-A8AD-673CE49EDD71}" type="presParOf" srcId="{F08EDE19-48D7-41FF-8C90-FAA9A5E99BCD}" destId="{19E693E5-A10E-4EB6-84C1-A4B22BA85D4E}" srcOrd="0" destOrd="0" presId="urn:microsoft.com/office/officeart/2005/8/layout/cycle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ACB5F-7713-400D-8C5F-F7C4D32EB49C}">
      <dsp:nvSpPr>
        <dsp:cNvPr id="0" name=""/>
        <dsp:cNvSpPr/>
      </dsp:nvSpPr>
      <dsp:spPr>
        <a:xfrm>
          <a:off x="4805550" y="1777"/>
          <a:ext cx="2112267" cy="211226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Policy makers, Data producers and Information Asset Owners (IAO)</a:t>
          </a:r>
        </a:p>
      </dsp:txBody>
      <dsp:txXfrm>
        <a:off x="5114884" y="311111"/>
        <a:ext cx="1493599" cy="1493599"/>
      </dsp:txXfrm>
    </dsp:sp>
    <dsp:sp modelId="{70B4B810-B85B-441C-B797-F2EBF3E99043}">
      <dsp:nvSpPr>
        <dsp:cNvPr id="0" name=""/>
        <dsp:cNvSpPr/>
      </dsp:nvSpPr>
      <dsp:spPr>
        <a:xfrm rot="2700000">
          <a:off x="6691126" y="1811874"/>
          <a:ext cx="561932" cy="712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715814" y="1894850"/>
        <a:ext cx="393352" cy="427734"/>
      </dsp:txXfrm>
    </dsp:sp>
    <dsp:sp modelId="{32150E81-B74C-4805-925B-5418437FCFB9}">
      <dsp:nvSpPr>
        <dsp:cNvPr id="0" name=""/>
        <dsp:cNvSpPr/>
      </dsp:nvSpPr>
      <dsp:spPr>
        <a:xfrm>
          <a:off x="7048859" y="2245085"/>
          <a:ext cx="2112267" cy="21122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Accredited Processors</a:t>
          </a:r>
        </a:p>
        <a:p>
          <a:pPr marL="0" lvl="0" indent="0" algn="ctr" defTabSz="711200">
            <a:lnSpc>
              <a:spcPct val="90000"/>
            </a:lnSpc>
            <a:spcBef>
              <a:spcPct val="0"/>
            </a:spcBef>
            <a:spcAft>
              <a:spcPct val="35000"/>
            </a:spcAft>
            <a:buNone/>
          </a:pPr>
          <a:r>
            <a:rPr lang="en-US" sz="1600" kern="1200" dirty="0"/>
            <a:t>Accredited by ONS on behalf of UK Statistics Authority</a:t>
          </a:r>
          <a:endParaRPr lang="en-GB" sz="1600" kern="1200" dirty="0"/>
        </a:p>
      </dsp:txBody>
      <dsp:txXfrm>
        <a:off x="7358193" y="2554419"/>
        <a:ext cx="1493599" cy="1493599"/>
      </dsp:txXfrm>
    </dsp:sp>
    <dsp:sp modelId="{45904F13-D44B-414C-9524-9DA8F3A8C988}">
      <dsp:nvSpPr>
        <dsp:cNvPr id="0" name=""/>
        <dsp:cNvSpPr/>
      </dsp:nvSpPr>
      <dsp:spPr>
        <a:xfrm rot="8100000">
          <a:off x="6713618" y="4055183"/>
          <a:ext cx="561932" cy="712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6857510" y="4138159"/>
        <a:ext cx="393352" cy="427734"/>
      </dsp:txXfrm>
    </dsp:sp>
    <dsp:sp modelId="{9D78D28A-0549-4D8D-B413-82573DDD7FDC}">
      <dsp:nvSpPr>
        <dsp:cNvPr id="0" name=""/>
        <dsp:cNvSpPr/>
      </dsp:nvSpPr>
      <dsp:spPr>
        <a:xfrm>
          <a:off x="4805550" y="4488394"/>
          <a:ext cx="2112267" cy="2112267"/>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Accredited Researchers</a:t>
          </a:r>
        </a:p>
        <a:p>
          <a:pPr marL="0" lvl="0" indent="0" algn="ctr" defTabSz="711200">
            <a:lnSpc>
              <a:spcPct val="90000"/>
            </a:lnSpc>
            <a:spcBef>
              <a:spcPct val="0"/>
            </a:spcBef>
            <a:spcAft>
              <a:spcPct val="35000"/>
            </a:spcAft>
            <a:buNone/>
          </a:pPr>
          <a:r>
            <a:rPr lang="en-GB" sz="1400" kern="1200" dirty="0"/>
            <a:t>Accredited by ONS </a:t>
          </a:r>
          <a:r>
            <a:rPr lang="en-GB" sz="1400" b="1" kern="1200" dirty="0"/>
            <a:t>Researcher Accreditation Service (RAS) </a:t>
          </a:r>
          <a:r>
            <a:rPr lang="en-GB" sz="1400" kern="1200" dirty="0"/>
            <a:t>on behalf of UK Statistics Authority</a:t>
          </a:r>
        </a:p>
      </dsp:txBody>
      <dsp:txXfrm>
        <a:off x="5114884" y="4797728"/>
        <a:ext cx="1493599" cy="1493599"/>
      </dsp:txXfrm>
    </dsp:sp>
    <dsp:sp modelId="{B96CAD2D-6166-473B-9088-35E68386324C}">
      <dsp:nvSpPr>
        <dsp:cNvPr id="0" name=""/>
        <dsp:cNvSpPr/>
      </dsp:nvSpPr>
      <dsp:spPr>
        <a:xfrm rot="13500000">
          <a:off x="4470309" y="4077674"/>
          <a:ext cx="561932" cy="712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4614201" y="4279854"/>
        <a:ext cx="393352" cy="427734"/>
      </dsp:txXfrm>
    </dsp:sp>
    <dsp:sp modelId="{6D383ADB-C13E-4091-87F5-F170FBD0338F}">
      <dsp:nvSpPr>
        <dsp:cNvPr id="0" name=""/>
        <dsp:cNvSpPr/>
      </dsp:nvSpPr>
      <dsp:spPr>
        <a:xfrm>
          <a:off x="2562242" y="2245085"/>
          <a:ext cx="2112267" cy="21122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Accredited projects</a:t>
          </a:r>
        </a:p>
        <a:p>
          <a:pPr marL="0" lvl="0" indent="0" algn="ctr" defTabSz="711200">
            <a:lnSpc>
              <a:spcPct val="90000"/>
            </a:lnSpc>
            <a:spcBef>
              <a:spcPct val="0"/>
            </a:spcBef>
            <a:spcAft>
              <a:spcPct val="35000"/>
            </a:spcAft>
            <a:buNone/>
          </a:pPr>
          <a:r>
            <a:rPr lang="en-GB" sz="1600" kern="1200" dirty="0"/>
            <a:t>Accredited by independent </a:t>
          </a:r>
          <a:r>
            <a:rPr lang="en-GB" sz="1600" b="1" kern="1200" dirty="0"/>
            <a:t>Research Accreditation Panel (RAP)</a:t>
          </a:r>
          <a:endParaRPr lang="en-GB" sz="1800" kern="1200" dirty="0"/>
        </a:p>
      </dsp:txBody>
      <dsp:txXfrm>
        <a:off x="2871576" y="2554419"/>
        <a:ext cx="1493599" cy="1493599"/>
      </dsp:txXfrm>
    </dsp:sp>
    <dsp:sp modelId="{F08EDE19-48D7-41FF-8C90-FAA9A5E99BCD}">
      <dsp:nvSpPr>
        <dsp:cNvPr id="0" name=""/>
        <dsp:cNvSpPr/>
      </dsp:nvSpPr>
      <dsp:spPr>
        <a:xfrm rot="18900000">
          <a:off x="4447818" y="1834365"/>
          <a:ext cx="561932" cy="712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472506" y="2036545"/>
        <a:ext cx="393352" cy="42773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22B0A723-5972-4297-8823-B5C342F2967C}" type="datetimeFigureOut">
              <a:rPr lang="en-GB" smtClean="0"/>
              <a:t>27/11/2019</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41A2BAAE-ABA6-4FF8-9F48-2932864DAFCF}" type="slidenum">
              <a:rPr lang="en-GB" smtClean="0"/>
              <a:t>‹#›</a:t>
            </a:fld>
            <a:endParaRPr lang="en-GB"/>
          </a:p>
        </p:txBody>
      </p:sp>
    </p:spTree>
    <p:extLst>
      <p:ext uri="{BB962C8B-B14F-4D97-AF65-F5344CB8AC3E}">
        <p14:creationId xmlns:p14="http://schemas.microsoft.com/office/powerpoint/2010/main" val="48096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ithub.com/aeturrell/occupationcod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tergencommission.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ithub.com/aeturrell/occupationcod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2BAAE-ABA6-4FF8-9F48-2932864DAFCF}" type="slidenum">
              <a:rPr lang="en-GB" smtClean="0"/>
              <a:t>1</a:t>
            </a:fld>
            <a:endParaRPr lang="en-GB"/>
          </a:p>
        </p:txBody>
      </p:sp>
    </p:spTree>
    <p:extLst>
      <p:ext uri="{BB962C8B-B14F-4D97-AF65-F5344CB8AC3E}">
        <p14:creationId xmlns:p14="http://schemas.microsoft.com/office/powerpoint/2010/main" val="215071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2BAAE-ABA6-4FF8-9F48-2932864DAFCF}" type="slidenum">
              <a:rPr lang="en-GB" smtClean="0"/>
              <a:t>14</a:t>
            </a:fld>
            <a:endParaRPr lang="en-GB"/>
          </a:p>
        </p:txBody>
      </p:sp>
    </p:spTree>
    <p:extLst>
      <p:ext uri="{BB962C8B-B14F-4D97-AF65-F5344CB8AC3E}">
        <p14:creationId xmlns:p14="http://schemas.microsoft.com/office/powerpoint/2010/main" val="139239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2BAAE-ABA6-4FF8-9F48-2932864DAFCF}" type="slidenum">
              <a:rPr lang="en-GB" smtClean="0"/>
              <a:t>15</a:t>
            </a:fld>
            <a:endParaRPr lang="en-GB"/>
          </a:p>
        </p:txBody>
      </p:sp>
    </p:spTree>
    <p:extLst>
      <p:ext uri="{BB962C8B-B14F-4D97-AF65-F5344CB8AC3E}">
        <p14:creationId xmlns:p14="http://schemas.microsoft.com/office/powerpoint/2010/main" val="277789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be highlighting a few research projects. I will explain key components of the projects, but with key emphasis on; Who? Why? What data was used? Where was it shared/published? And what was the impact?</a:t>
            </a:r>
          </a:p>
        </p:txBody>
      </p:sp>
      <p:sp>
        <p:nvSpPr>
          <p:cNvPr id="4" name="Slide Number Placeholder 3"/>
          <p:cNvSpPr>
            <a:spLocks noGrp="1"/>
          </p:cNvSpPr>
          <p:nvPr>
            <p:ph type="sldNum" sz="quarter" idx="5"/>
          </p:nvPr>
        </p:nvSpPr>
        <p:spPr/>
        <p:txBody>
          <a:bodyPr/>
          <a:lstStyle/>
          <a:p>
            <a:fld id="{13895EDB-6B5D-864C-AC6A-318791A1A935}" type="slidenum">
              <a:rPr lang="en-US" smtClean="0"/>
              <a:t>16</a:t>
            </a:fld>
            <a:endParaRPr lang="en-US" dirty="0"/>
          </a:p>
        </p:txBody>
      </p:sp>
    </p:spTree>
    <p:extLst>
      <p:ext uri="{BB962C8B-B14F-4D97-AF65-F5344CB8AC3E}">
        <p14:creationId xmlns:p14="http://schemas.microsoft.com/office/powerpoint/2010/main" val="2085757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Doctor Arthur Turrell,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Research Economist Bank of England, visiting scientist at Imperial College London</a:t>
            </a:r>
          </a:p>
          <a:p>
            <a:r>
              <a:rPr lang="en-GB" dirty="0"/>
              <a:t>Research </a:t>
            </a:r>
            <a:r>
              <a:rPr lang="en-GB" b="0" dirty="0"/>
              <a:t>on “Using job vacancies to understand the effects of labour market mismatch on UK output and productivity”</a:t>
            </a:r>
          </a:p>
          <a:p>
            <a:r>
              <a:rPr lang="en-GB" b="0" dirty="0"/>
              <a:t>Key points:</a:t>
            </a:r>
            <a:endParaRPr lang="en-GB"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Mismatch in the labour market has been implicated as a driver of the UK's productivity ‘puzzle', the phenomenon describing how the growth rate and level of UK productivity have fallen behind their respective pre-Great Financial Crisis trends.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Mismatch matters because, given aggregate unemployment and vacancies, it reduces the rate of job finding. This can have an effect on output and productivity. It works through three main channels acting on labour sub-markets (e.g. the markets for different occupations): differences in tightness (vacancies/unemployment) across labour sub-markets, differences in matching efficiency (how quickly matches are made) across labour sub-markets, and differences in productivity (output per worker) across labour sub-markets.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Using a new dataset of around 15 million job adverts originally posted online by firms, we examine the extent to which eliminating occupational or regional mismatch would have boosted productivity and output growth in the UK in the post-crisis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These ‘big data’ do not come with any occupational classifications, so we map the job descriptions of each vacancy into official ONS occupational classifications using a novel application of text analysis. This uses the detailed, SOC (Standard Occupational Classification) code information provided by the ONS. One output of our project is a new algorithm to map job descriptions to ONS SOC codes, available here: </a:t>
            </a:r>
            <a:r>
              <a:rPr lang="en-GB" sz="1200" u="sng" kern="1200" dirty="0">
                <a:solidFill>
                  <a:schemeClr val="tx1"/>
                </a:solidFill>
                <a:effectLst/>
                <a:latin typeface="+mn-lt"/>
                <a:ea typeface="+mn-ea"/>
                <a:cs typeface="+mn-cs"/>
                <a:hlinkClick r:id="rId3"/>
              </a:rPr>
              <a:t>https://github.com/aeturrell/occupationcoder</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 tested this algorithm with help from the ONS, and it performed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With this matched data, we show that the effects of mismatch on aggregate UK productivity and output are driven by dispersion in regional or occupational productivity, tightness, and matching efficiency. We find, contrary to previous work, that unwinding occupational mismatch would have had a weak effect on growth in the post-crisis period. However, unwinding regional mismatch would have substantially boosted output and productivity relative to their realised paths, bringing them in line with their pre-crisis trends.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13895EDB-6B5D-864C-AC6A-318791A1A935}" type="slidenum">
              <a:rPr lang="en-US" smtClean="0"/>
              <a:t>17</a:t>
            </a:fld>
            <a:endParaRPr lang="en-US" dirty="0"/>
          </a:p>
        </p:txBody>
      </p:sp>
    </p:spTree>
    <p:extLst>
      <p:ext uri="{BB962C8B-B14F-4D97-AF65-F5344CB8AC3E}">
        <p14:creationId xmlns:p14="http://schemas.microsoft.com/office/powerpoint/2010/main" val="3512543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 Stephen Clarke, Senior Economic Analyst</a:t>
            </a:r>
          </a:p>
          <a:p>
            <a:r>
              <a:rPr lang="en-GB" dirty="0"/>
              <a:t>Resolution Foundation</a:t>
            </a:r>
          </a:p>
          <a:p>
            <a:r>
              <a:rPr lang="en-GB" dirty="0"/>
              <a:t>Research </a:t>
            </a:r>
            <a:r>
              <a:rPr lang="en-GB" b="0" dirty="0"/>
              <a:t>on “Resolution Foundation, a new generational contract, the final report of the intergenerational commission, May 2018”</a:t>
            </a:r>
          </a:p>
          <a:p>
            <a:r>
              <a:rPr lang="en-GB" b="0" dirty="0"/>
              <a:t>Key points:</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Intergenerational Commission (</a:t>
            </a:r>
            <a:r>
              <a:rPr lang="en-GB" sz="1200" u="sng" kern="1200" dirty="0">
                <a:solidFill>
                  <a:schemeClr val="tx1"/>
                </a:solidFill>
                <a:effectLst/>
                <a:latin typeface="+mn-lt"/>
                <a:ea typeface="+mn-ea"/>
                <a:cs typeface="+mn-cs"/>
                <a:hlinkClick r:id="rId3"/>
              </a:rPr>
              <a:t>https://www.intergencommission.org/</a:t>
            </a:r>
            <a:r>
              <a:rPr lang="en-GB" sz="1200" kern="1200" dirty="0">
                <a:solidFill>
                  <a:schemeClr val="tx1"/>
                </a:solidFill>
                <a:effectLst/>
                <a:latin typeface="+mn-lt"/>
                <a:ea typeface="+mn-ea"/>
                <a:cs typeface="+mn-cs"/>
              </a:rPr>
              <a:t>) was convened by the Resolution Foundation to investigate the challenges facing different generations in the UK</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Research was carried out by Resolution Foundation researchers, at times in collaboration with external experts and organisations. The research drew heavily on secure data accessed through the SRS and SDS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Commission helped build an evidence base of intergenerational analysis and raised the profile of intergenerational issues. The final report included over 80 policy recommendations and was launched at an event with approximately 400 people from policy-making, business, civil society and the media. The papers published by the Commission and the final report itself were widely covered in both the print and broadcast 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 range of analytical techniques was used, including decomposing annual changes in earnings to understand if change was driven by job movers, job stayers or those moving into work, linking firm and individual level data to estimate the relationship between firms’ pension deficits and worker wages and using ASHE microdata along with profit modelling to create a set of earnings trajectories for the current crop of employees stretching to 2050</a:t>
            </a:r>
          </a:p>
          <a:p>
            <a:pPr lvl="0"/>
            <a:r>
              <a:rPr lang="en-GB" sz="1200" kern="1200" dirty="0">
                <a:solidFill>
                  <a:schemeClr val="tx1"/>
                </a:solidFill>
                <a:effectLst/>
                <a:latin typeface="+mn-lt"/>
                <a:ea typeface="+mn-ea"/>
                <a:cs typeface="+mn-cs"/>
              </a:rPr>
              <a:t>Key findings include: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Earnings progress has stalled for young adults today. Millennials are earning the same as those born 15 years before them were at the same age.</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Millennials have so far been 20-25 per cent less likely to move jobs than members of generation X at the same age, and are missing out on big pay rises as a result.</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Millennial families are only half as likely to own their home by age30 as baby boomers were by the same age, and are four times more likely to rent privately.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13895EDB-6B5D-864C-AC6A-318791A1A935}" type="slidenum">
              <a:rPr lang="en-US" smtClean="0"/>
              <a:t>18</a:t>
            </a:fld>
            <a:endParaRPr lang="en-US" dirty="0"/>
          </a:p>
        </p:txBody>
      </p:sp>
    </p:spTree>
    <p:extLst>
      <p:ext uri="{BB962C8B-B14F-4D97-AF65-F5344CB8AC3E}">
        <p14:creationId xmlns:p14="http://schemas.microsoft.com/office/powerpoint/2010/main" val="127498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Doctor Philip Wales, Head of Economic Micro-Data Research</a:t>
            </a:r>
          </a:p>
          <a:p>
            <a:r>
              <a:rPr lang="en-GB" dirty="0"/>
              <a:t>Office for National Statistics</a:t>
            </a:r>
          </a:p>
          <a:p>
            <a:r>
              <a:rPr lang="en-GB" dirty="0"/>
              <a:t>Research </a:t>
            </a:r>
            <a:r>
              <a:rPr lang="en-GB" b="0" dirty="0"/>
              <a:t>on “Trade in goods and productivity in the UK: new findings”</a:t>
            </a:r>
          </a:p>
          <a:p>
            <a:r>
              <a:rPr lang="en-GB" b="0" dirty="0"/>
              <a:t>Key points:</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Despite a large international literature on the relationship between firm-level trading behaviour and productivity, evidence on this link for the UK has been hampered by long-standing data issues. Our research addresses this data gap, introducing a new dataset which combines information from the ONS’ Annual Business Survey (ABS) and HMRC’s trade in goods declarations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apply this new dataset to examine the prevalence of trading behaviour among businesses of different sizes, ownership types and in different industries; and to analyse the link between productivity and trader status in the UK. Our results show that large businesses, foreign-owned businesses and those in the manufacturing and wholesale and retail industries are more likely to trade than other businesses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also show that businesses which trade have higher levels of productivity than businesses which do not, although our research cannot distinguish in which direction this effect works: whether businesses which are high productivity are more likely to trade, or whether businesses which trade tend to become more productive.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results of this work have fed directly into statistical production at ONS, and have provided key input for the development of UK trade policy after our departure from the European Union. Our data has been mobilised by the ONS’ trade development teams, progressing more detailed trade statistics more quickly using our methods. The results have also been of keen interest to the Bank of England, the Department for Business, Energy and Industrial Strategy (BEIS) and the Department for International Trade (DIT).</a:t>
            </a: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results have also been extensively analysed by the Department for International Trade, who have invited the authors to present their work at DIT. The Bank of England have also engaged with ONS – seeking more information so as to better understand how these results affect their view of the UK’s productivity puzzle. </a:t>
            </a:r>
            <a:endParaRPr lang="en-GB" dirty="0"/>
          </a:p>
        </p:txBody>
      </p:sp>
      <p:sp>
        <p:nvSpPr>
          <p:cNvPr id="4" name="Slide Number Placeholder 3"/>
          <p:cNvSpPr>
            <a:spLocks noGrp="1"/>
          </p:cNvSpPr>
          <p:nvPr>
            <p:ph type="sldNum" sz="quarter" idx="5"/>
          </p:nvPr>
        </p:nvSpPr>
        <p:spPr/>
        <p:txBody>
          <a:bodyPr/>
          <a:lstStyle/>
          <a:p>
            <a:fld id="{13895EDB-6B5D-864C-AC6A-318791A1A935}" type="slidenum">
              <a:rPr lang="en-US" smtClean="0"/>
              <a:t>19</a:t>
            </a:fld>
            <a:endParaRPr lang="en-US" dirty="0"/>
          </a:p>
        </p:txBody>
      </p:sp>
    </p:spTree>
    <p:extLst>
      <p:ext uri="{BB962C8B-B14F-4D97-AF65-F5344CB8AC3E}">
        <p14:creationId xmlns:p14="http://schemas.microsoft.com/office/powerpoint/2010/main" val="186917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Professor Paul Pharoah; Professor of Cancer Epidemiology</a:t>
            </a:r>
          </a:p>
          <a:p>
            <a:r>
              <a:rPr lang="en-GB" dirty="0"/>
              <a:t>University of Cambridge</a:t>
            </a:r>
          </a:p>
          <a:p>
            <a:r>
              <a:rPr lang="en-GB" dirty="0"/>
              <a:t>Research </a:t>
            </a:r>
            <a:r>
              <a:rPr lang="en-GB" b="0" dirty="0"/>
              <a:t>on “</a:t>
            </a:r>
            <a:r>
              <a:rPr lang="en-GB" b="0" i="1" dirty="0"/>
              <a:t>PREDICT: a prognostication and treatment benefit prediction model for breast cancer</a:t>
            </a:r>
            <a:r>
              <a:rPr lang="en-GB" b="0" dirty="0"/>
              <a:t>”</a:t>
            </a:r>
          </a:p>
          <a:p>
            <a:r>
              <a:rPr lang="en-GB" b="0" dirty="0"/>
              <a:t>Key points:</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The purpose of this analysis was to develop a breast cancer prognostic model using standard clinical and tumor characteristic variables that could be implemented in a web-based interface to enable clinicians and patients to estimate the absolute benefits of chemotherapy in order to ensure treatment is targeted at those women most likely to benefit.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purpose of the new analysis was to develop a new model (v2.0) by refitting the prognostic model using the original cohort of cases from East Anglia with updated death certification data in order to take into account age at diagnosis and to smooth out the survival function for tumor size and node status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PREDICT is a web tool aimed at aiding the breast cancer multi-disciplinary team in the clinical management of women with early breast cancer. The user-friendly, web-based tool was developed in collaboration with the Cambridge Breast Unit and Public Health England.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is the only model endorsed for clinical use by the American Joint Committee on Cancer.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web-tool has been used over 815,000 times since Jan 2011 of which 276,000 were by UK users. It is currently being used ~21,000 per month.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PREDICT v1.0 was widely reported in regional and national media including ITV, The Times and The Daily Mail).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team has evidence from email enquiries that women with breast cancer are using the tool to develop a better understanding of their own risk. This enables them to be fully informed in their discussion with their oncologists about treatment options.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13895EDB-6B5D-864C-AC6A-318791A1A935}" type="slidenum">
              <a:rPr lang="en-US" smtClean="0"/>
              <a:t>20</a:t>
            </a:fld>
            <a:endParaRPr lang="en-US" dirty="0"/>
          </a:p>
        </p:txBody>
      </p:sp>
    </p:spTree>
    <p:extLst>
      <p:ext uri="{BB962C8B-B14F-4D97-AF65-F5344CB8AC3E}">
        <p14:creationId xmlns:p14="http://schemas.microsoft.com/office/powerpoint/2010/main" val="60798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Doctor Arthur Turrell,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Research Economist Bank of England, visiting scientist at Imperial College London</a:t>
            </a:r>
          </a:p>
          <a:p>
            <a:r>
              <a:rPr lang="en-GB" dirty="0"/>
              <a:t>Research </a:t>
            </a:r>
            <a:r>
              <a:rPr lang="en-GB" b="0" dirty="0"/>
              <a:t>on “Using job vacancies to understand the effects of labour market mismatch on UK output and productivity”</a:t>
            </a:r>
          </a:p>
          <a:p>
            <a:r>
              <a:rPr lang="en-GB" b="0" dirty="0"/>
              <a:t>Key points:</a:t>
            </a:r>
            <a:endParaRPr lang="en-GB"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Mismatch in the labour market has been implicated as a driver of the UK's productivity ‘puzzle', the phenomenon describing how the growth rate and level of UK productivity have fallen behind their respective pre-Great Financial Crisis trends.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Mismatch matters because, given aggregate unemployment and vacancies, it reduces the rate of job finding. This can have an effect on output and productivity. It works through three main channels acting on labour sub-markets (e.g. the markets for different occupations): differences in tightness (vacancies/unemployment) across labour sub-markets, differences in matching efficiency (how quickly matches are made) across labour sub-markets, and differences in productivity (output per worker) across labour sub-markets.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Using a new dataset of around 15 million job adverts originally posted online by firms, we examine the extent to which eliminating occupational or regional mismatch would have boosted productivity and output growth in the UK in the post-crisis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These ‘big data’ do not come with any occupational classifications, so we map the job descriptions of each vacancy into official ONS occupational classifications using a novel application of text analysis. This uses the detailed, SOC (Standard Occupational Classification) code information provided by the ONS. One output of our project is a new algorithm to map job descriptions to ONS SOC codes, available here: </a:t>
            </a:r>
            <a:r>
              <a:rPr lang="en-GB" sz="1200" u="sng" kern="1200" dirty="0">
                <a:solidFill>
                  <a:schemeClr val="tx1"/>
                </a:solidFill>
                <a:effectLst/>
                <a:latin typeface="+mn-lt"/>
                <a:ea typeface="+mn-ea"/>
                <a:cs typeface="+mn-cs"/>
                <a:hlinkClick r:id="rId3"/>
              </a:rPr>
              <a:t>https://github.com/aeturrell/occupationcoder</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 tested this algorithm with help from the ONS, and it performed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With this matched data, we show that the effects of mismatch on aggregate UK productivity and output are driven by dispersion in regional or occupational productivity, tightness, and matching efficiency. We find, contrary to previous work, that unwinding occupational mismatch would have had a weak effect on growth in the post-crisis period. However, unwinding regional mismatch would have substantially boosted output and productivity relative to their realised paths, bringing them in line with their pre-crisis trends.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13895EDB-6B5D-864C-AC6A-318791A1A935}" type="slidenum">
              <a:rPr lang="en-US" smtClean="0"/>
              <a:t>21</a:t>
            </a:fld>
            <a:endParaRPr lang="en-US" dirty="0"/>
          </a:p>
        </p:txBody>
      </p:sp>
    </p:spTree>
    <p:extLst>
      <p:ext uri="{BB962C8B-B14F-4D97-AF65-F5344CB8AC3E}">
        <p14:creationId xmlns:p14="http://schemas.microsoft.com/office/powerpoint/2010/main" val="130770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2BAAE-ABA6-4FF8-9F48-2932864DAFCF}" type="slidenum">
              <a:rPr lang="en-GB" smtClean="0"/>
              <a:t>2</a:t>
            </a:fld>
            <a:endParaRPr lang="en-GB"/>
          </a:p>
        </p:txBody>
      </p:sp>
    </p:spTree>
    <p:extLst>
      <p:ext uri="{BB962C8B-B14F-4D97-AF65-F5344CB8AC3E}">
        <p14:creationId xmlns:p14="http://schemas.microsoft.com/office/powerpoint/2010/main" val="246037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2BAAE-ABA6-4FF8-9F48-2932864DAFCF}" type="slidenum">
              <a:rPr lang="en-GB" smtClean="0"/>
              <a:t>3</a:t>
            </a:fld>
            <a:endParaRPr lang="en-GB"/>
          </a:p>
        </p:txBody>
      </p:sp>
    </p:spTree>
    <p:extLst>
      <p:ext uri="{BB962C8B-B14F-4D97-AF65-F5344CB8AC3E}">
        <p14:creationId xmlns:p14="http://schemas.microsoft.com/office/powerpoint/2010/main" val="227540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2BAAE-ABA6-4FF8-9F48-2932864DAFCF}" type="slidenum">
              <a:rPr lang="en-GB" smtClean="0"/>
              <a:t>5</a:t>
            </a:fld>
            <a:endParaRPr lang="en-GB"/>
          </a:p>
        </p:txBody>
      </p:sp>
    </p:spTree>
    <p:extLst>
      <p:ext uri="{BB962C8B-B14F-4D97-AF65-F5344CB8AC3E}">
        <p14:creationId xmlns:p14="http://schemas.microsoft.com/office/powerpoint/2010/main" val="114623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2BAAE-ABA6-4FF8-9F48-2932864DAFCF}" type="slidenum">
              <a:rPr lang="en-GB" smtClean="0"/>
              <a:t>8</a:t>
            </a:fld>
            <a:endParaRPr lang="en-GB"/>
          </a:p>
        </p:txBody>
      </p:sp>
    </p:spTree>
    <p:extLst>
      <p:ext uri="{BB962C8B-B14F-4D97-AF65-F5344CB8AC3E}">
        <p14:creationId xmlns:p14="http://schemas.microsoft.com/office/powerpoint/2010/main" val="105418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2BAAE-ABA6-4FF8-9F48-2932864DAFCF}" type="slidenum">
              <a:rPr lang="en-GB" smtClean="0"/>
              <a:t>10</a:t>
            </a:fld>
            <a:endParaRPr lang="en-GB"/>
          </a:p>
        </p:txBody>
      </p:sp>
    </p:spTree>
    <p:extLst>
      <p:ext uri="{BB962C8B-B14F-4D97-AF65-F5344CB8AC3E}">
        <p14:creationId xmlns:p14="http://schemas.microsoft.com/office/powerpoint/2010/main" val="369537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2BAAE-ABA6-4FF8-9F48-2932864DAFCF}" type="slidenum">
              <a:rPr lang="en-GB" smtClean="0"/>
              <a:t>11</a:t>
            </a:fld>
            <a:endParaRPr lang="en-GB"/>
          </a:p>
        </p:txBody>
      </p:sp>
    </p:spTree>
    <p:extLst>
      <p:ext uri="{BB962C8B-B14F-4D97-AF65-F5344CB8AC3E}">
        <p14:creationId xmlns:p14="http://schemas.microsoft.com/office/powerpoint/2010/main" val="229182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2BAAE-ABA6-4FF8-9F48-2932864DAFCF}" type="slidenum">
              <a:rPr lang="en-GB" smtClean="0"/>
              <a:t>12</a:t>
            </a:fld>
            <a:endParaRPr lang="en-GB"/>
          </a:p>
        </p:txBody>
      </p:sp>
    </p:spTree>
    <p:extLst>
      <p:ext uri="{BB962C8B-B14F-4D97-AF65-F5344CB8AC3E}">
        <p14:creationId xmlns:p14="http://schemas.microsoft.com/office/powerpoint/2010/main" val="177189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2BAAE-ABA6-4FF8-9F48-2932864DAFCF}" type="slidenum">
              <a:rPr lang="en-GB" smtClean="0"/>
              <a:t>13</a:t>
            </a:fld>
            <a:endParaRPr lang="en-GB"/>
          </a:p>
        </p:txBody>
      </p:sp>
    </p:spTree>
    <p:extLst>
      <p:ext uri="{BB962C8B-B14F-4D97-AF65-F5344CB8AC3E}">
        <p14:creationId xmlns:p14="http://schemas.microsoft.com/office/powerpoint/2010/main" val="304758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BIG%20DISK:ONS_Final%20Logos%20Folder%2028.02.08:NEW%20ONS%20Logos:JPEG%20HI:ONS_RGB.jpg"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F2C9A8-861E-4FE7-B179-31475DB3C657}"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7B5936-4C06-435F-B87B-2F865DD59CD1}" type="slidenum">
              <a:rPr lang="en-GB" smtClean="0"/>
              <a:t>‹#›</a:t>
            </a:fld>
            <a:endParaRPr lang="en-GB"/>
          </a:p>
        </p:txBody>
      </p:sp>
    </p:spTree>
    <p:extLst>
      <p:ext uri="{BB962C8B-B14F-4D97-AF65-F5344CB8AC3E}">
        <p14:creationId xmlns:p14="http://schemas.microsoft.com/office/powerpoint/2010/main" val="377044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F2C9A8-861E-4FE7-B179-31475DB3C657}"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7B5936-4C06-435F-B87B-2F865DD59CD1}" type="slidenum">
              <a:rPr lang="en-GB" smtClean="0"/>
              <a:t>‹#›</a:t>
            </a:fld>
            <a:endParaRPr lang="en-GB"/>
          </a:p>
        </p:txBody>
      </p:sp>
    </p:spTree>
    <p:extLst>
      <p:ext uri="{BB962C8B-B14F-4D97-AF65-F5344CB8AC3E}">
        <p14:creationId xmlns:p14="http://schemas.microsoft.com/office/powerpoint/2010/main" val="398226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F2C9A8-861E-4FE7-B179-31475DB3C657}"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7B5936-4C06-435F-B87B-2F865DD59CD1}" type="slidenum">
              <a:rPr lang="en-GB" smtClean="0"/>
              <a:t>‹#›</a:t>
            </a:fld>
            <a:endParaRPr lang="en-GB"/>
          </a:p>
        </p:txBody>
      </p:sp>
    </p:spTree>
    <p:extLst>
      <p:ext uri="{BB962C8B-B14F-4D97-AF65-F5344CB8AC3E}">
        <p14:creationId xmlns:p14="http://schemas.microsoft.com/office/powerpoint/2010/main" val="281822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ection slide teal">
    <p:bg>
      <p:bgPr>
        <a:solidFill>
          <a:srgbClr val="00808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dirty="0"/>
              <a:t>Section slide</a:t>
            </a:r>
          </a:p>
        </p:txBody>
      </p:sp>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9BEE2D9E-3E87-ED40-89C2-DBA774F1F211}"/>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19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ingle column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470A4C7-A3A2-8C48-94D5-E7589555BBE3}"/>
              </a:ext>
            </a:extLst>
          </p:cNvPr>
          <p:cNvSpPr/>
          <p:nvPr/>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884149"/>
            <a:ext cx="10515600" cy="757130"/>
          </a:xfrm>
          <a:prstGeom prst="rect">
            <a:avLst/>
          </a:prstGeom>
        </p:spPr>
        <p:txBody>
          <a:bodyPr wrap="square">
            <a:spAutoFit/>
          </a:bodyPr>
          <a:lstStyle>
            <a:lvl1pPr>
              <a:defRPr sz="4800"/>
            </a:lvl1pPr>
          </a:lstStyle>
          <a:p>
            <a:r>
              <a:rPr lang="en-US" dirty="0"/>
              <a:t>Add your heading here</a:t>
            </a:r>
          </a:p>
        </p:txBody>
      </p:sp>
      <p:sp>
        <p:nvSpPr>
          <p:cNvPr id="3" name="Content Placeholder 2"/>
          <p:cNvSpPr>
            <a:spLocks noGrp="1"/>
          </p:cNvSpPr>
          <p:nvPr>
            <p:ph idx="1" hasCustomPrompt="1"/>
          </p:nvPr>
        </p:nvSpPr>
        <p:spPr>
          <a:xfrm>
            <a:off x="838200" y="1923634"/>
            <a:ext cx="10515600" cy="2066207"/>
          </a:xfrm>
        </p:spPr>
        <p:txBody>
          <a:bodyPr anchor="t" anchorCtr="0"/>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stStyle>
          <a:p>
            <a:pPr lvl="0"/>
            <a:r>
              <a:rPr lang="en-US" dirty="0"/>
              <a:t>Single column</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Office fo National Statistics Logo">
            <a:extLst>
              <a:ext uri="{FF2B5EF4-FFF2-40B4-BE49-F238E27FC236}">
                <a16:creationId xmlns:a16="http://schemas.microsoft.com/office/drawing/2014/main" id="{67FFCDAA-C62B-DC43-BF5D-DB783C64EDDE}"/>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10" name="Picture 9" descr="Office fo National Statistics Logo">
            <a:extLst>
              <a:ext uri="{FF2B5EF4-FFF2-40B4-BE49-F238E27FC236}">
                <a16:creationId xmlns:a16="http://schemas.microsoft.com/office/drawing/2014/main" id="{82AAAE08-3182-8445-B596-A9BC966ABFE2}"/>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13" name="Slide Number Placeholder 5">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14" name="Footer Placeholder 13">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spTree>
    <p:extLst>
      <p:ext uri="{BB962C8B-B14F-4D97-AF65-F5344CB8AC3E}">
        <p14:creationId xmlns:p14="http://schemas.microsoft.com/office/powerpoint/2010/main" val="3020326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3124200"/>
            <a:ext cx="10363200" cy="1143000"/>
          </a:xfrm>
        </p:spPr>
        <p:txBody>
          <a:bodyPr/>
          <a:lstStyle>
            <a:lvl1pPr>
              <a:defRPr/>
            </a:lvl1pPr>
          </a:lstStyle>
          <a:p>
            <a:r>
              <a:rPr lang="en-US"/>
              <a:t>Click to edit Master title style</a:t>
            </a:r>
            <a:endParaRPr lang="en-GB"/>
          </a:p>
        </p:txBody>
      </p:sp>
      <p:sp>
        <p:nvSpPr>
          <p:cNvPr id="3075" name="Rectangle 3"/>
          <p:cNvSpPr>
            <a:spLocks noGrp="1" noChangeArrowheads="1"/>
          </p:cNvSpPr>
          <p:nvPr>
            <p:ph type="subTitle" idx="1"/>
          </p:nvPr>
        </p:nvSpPr>
        <p:spPr>
          <a:xfrm>
            <a:off x="609600" y="4419600"/>
            <a:ext cx="8534400" cy="1752600"/>
          </a:xfrm>
        </p:spPr>
        <p:txBody>
          <a:bodyPr/>
          <a:lstStyle>
            <a:lvl1pPr marL="0" indent="0">
              <a:buFontTx/>
              <a:buNone/>
              <a:defRPr/>
            </a:lvl1pPr>
          </a:lstStyle>
          <a:p>
            <a:r>
              <a:rPr lang="en-US"/>
              <a:t>Click to edit Master subtitle style</a:t>
            </a:r>
            <a:endParaRPr lang="en-GB"/>
          </a:p>
        </p:txBody>
      </p:sp>
      <p:sp>
        <p:nvSpPr>
          <p:cNvPr id="3076" name="Rectangle 4"/>
          <p:cNvSpPr>
            <a:spLocks noGrp="1" noChangeArrowheads="1"/>
          </p:cNvSpPr>
          <p:nvPr>
            <p:ph type="dt" sz="half" idx="2"/>
          </p:nvPr>
        </p:nvSpPr>
        <p:spPr/>
        <p:txBody>
          <a:bodyPr/>
          <a:lstStyle>
            <a:lvl1pPr>
              <a:defRPr/>
            </a:lvl1pPr>
          </a:lstStyle>
          <a:p>
            <a:endParaRPr lang="en-GB"/>
          </a:p>
        </p:txBody>
      </p:sp>
      <p:sp>
        <p:nvSpPr>
          <p:cNvPr id="3077" name="Rectangle 5"/>
          <p:cNvSpPr>
            <a:spLocks noGrp="1" noChangeArrowheads="1"/>
          </p:cNvSpPr>
          <p:nvPr>
            <p:ph type="ftr" sz="quarter" idx="3"/>
          </p:nvPr>
        </p:nvSpPr>
        <p:spPr/>
        <p:txBody>
          <a:bodyPr/>
          <a:lstStyle>
            <a:lvl1pPr>
              <a:defRPr/>
            </a:lvl1pPr>
          </a:lstStyle>
          <a:p>
            <a:endParaRPr lang="en-GB"/>
          </a:p>
        </p:txBody>
      </p:sp>
      <p:sp>
        <p:nvSpPr>
          <p:cNvPr id="3078" name="Rectangle 6"/>
          <p:cNvSpPr>
            <a:spLocks noGrp="1" noChangeArrowheads="1"/>
          </p:cNvSpPr>
          <p:nvPr>
            <p:ph type="sldNum" sz="quarter" idx="4"/>
          </p:nvPr>
        </p:nvSpPr>
        <p:spPr/>
        <p:txBody>
          <a:bodyPr/>
          <a:lstStyle>
            <a:lvl1pPr>
              <a:defRPr/>
            </a:lvl1pPr>
          </a:lstStyle>
          <a:p>
            <a:fld id="{FF9D19DA-9E67-48B9-9D5A-C4678405D61E}" type="slidenum">
              <a:rPr lang="en-GB"/>
              <a:pPr/>
              <a:t>‹#›</a:t>
            </a:fld>
            <a:endParaRPr lang="en-GB"/>
          </a:p>
        </p:txBody>
      </p:sp>
      <p:pic>
        <p:nvPicPr>
          <p:cNvPr id="3080" name="Picture 8" descr="BIG DISK:ONS_Final Logos Folder 28.02.08:NEW ONS Logos:JPEG HI:ONS_RGB.jpg"/>
          <p:cNvPicPr>
            <a:picLocks noChangeAspect="1" noChangeArrowheads="1"/>
          </p:cNvPicPr>
          <p:nvPr/>
        </p:nvPicPr>
        <p:blipFill>
          <a:blip r:embed="rId3" r:link="rId4" cstate="print"/>
          <a:srcRect/>
          <a:stretch>
            <a:fillRect/>
          </a:stretch>
        </p:blipFill>
        <p:spPr bwMode="auto">
          <a:xfrm>
            <a:off x="508000" y="304800"/>
            <a:ext cx="4064000" cy="1219200"/>
          </a:xfrm>
          <a:prstGeom prst="rect">
            <a:avLst/>
          </a:prstGeom>
          <a:noFill/>
        </p:spPr>
      </p:pic>
    </p:spTree>
    <p:extLst>
      <p:ext uri="{BB962C8B-B14F-4D97-AF65-F5344CB8AC3E}">
        <p14:creationId xmlns:p14="http://schemas.microsoft.com/office/powerpoint/2010/main" val="2110335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CEF8A5A-3B5B-4906-AE37-2E1CAF1EE484}" type="slidenum">
              <a:rPr lang="en-GB"/>
              <a:pPr/>
              <a:t>‹#›</a:t>
            </a:fld>
            <a:endParaRPr lang="en-GB"/>
          </a:p>
        </p:txBody>
      </p:sp>
    </p:spTree>
    <p:extLst>
      <p:ext uri="{BB962C8B-B14F-4D97-AF65-F5344CB8AC3E}">
        <p14:creationId xmlns:p14="http://schemas.microsoft.com/office/powerpoint/2010/main" val="486704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7D4D31A-8B39-4791-8E52-208C6AE4E8CC}" type="slidenum">
              <a:rPr lang="en-GB"/>
              <a:pPr/>
              <a:t>‹#›</a:t>
            </a:fld>
            <a:endParaRPr lang="en-GB"/>
          </a:p>
        </p:txBody>
      </p:sp>
    </p:spTree>
    <p:extLst>
      <p:ext uri="{BB962C8B-B14F-4D97-AF65-F5344CB8AC3E}">
        <p14:creationId xmlns:p14="http://schemas.microsoft.com/office/powerpoint/2010/main" val="547469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BEC34D3-D79F-4F33-8C49-E373D3541A03}" type="slidenum">
              <a:rPr lang="en-GB"/>
              <a:pPr/>
              <a:t>‹#›</a:t>
            </a:fld>
            <a:endParaRPr lang="en-GB"/>
          </a:p>
        </p:txBody>
      </p:sp>
    </p:spTree>
    <p:extLst>
      <p:ext uri="{BB962C8B-B14F-4D97-AF65-F5344CB8AC3E}">
        <p14:creationId xmlns:p14="http://schemas.microsoft.com/office/powerpoint/2010/main" val="373689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532F790-634A-43F0-88D9-9F16C08C66D9}" type="slidenum">
              <a:rPr lang="en-GB"/>
              <a:pPr/>
              <a:t>‹#›</a:t>
            </a:fld>
            <a:endParaRPr lang="en-GB"/>
          </a:p>
        </p:txBody>
      </p:sp>
    </p:spTree>
    <p:extLst>
      <p:ext uri="{BB962C8B-B14F-4D97-AF65-F5344CB8AC3E}">
        <p14:creationId xmlns:p14="http://schemas.microsoft.com/office/powerpoint/2010/main" val="3258878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279C82CA-2722-4D33-875D-3D76032717DE}" type="slidenum">
              <a:rPr lang="en-GB"/>
              <a:pPr/>
              <a:t>‹#›</a:t>
            </a:fld>
            <a:endParaRPr lang="en-GB"/>
          </a:p>
        </p:txBody>
      </p:sp>
    </p:spTree>
    <p:extLst>
      <p:ext uri="{BB962C8B-B14F-4D97-AF65-F5344CB8AC3E}">
        <p14:creationId xmlns:p14="http://schemas.microsoft.com/office/powerpoint/2010/main" val="177599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F2C9A8-861E-4FE7-B179-31475DB3C657}"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7B5936-4C06-435F-B87B-2F865DD59CD1}" type="slidenum">
              <a:rPr lang="en-GB" smtClean="0"/>
              <a:t>‹#›</a:t>
            </a:fld>
            <a:endParaRPr lang="en-GB"/>
          </a:p>
        </p:txBody>
      </p:sp>
    </p:spTree>
    <p:extLst>
      <p:ext uri="{BB962C8B-B14F-4D97-AF65-F5344CB8AC3E}">
        <p14:creationId xmlns:p14="http://schemas.microsoft.com/office/powerpoint/2010/main" val="2348031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E94DA88-B406-493F-B282-123B32D8DEFD}" type="slidenum">
              <a:rPr lang="en-GB"/>
              <a:pPr/>
              <a:t>‹#›</a:t>
            </a:fld>
            <a:endParaRPr lang="en-GB"/>
          </a:p>
        </p:txBody>
      </p:sp>
    </p:spTree>
    <p:extLst>
      <p:ext uri="{BB962C8B-B14F-4D97-AF65-F5344CB8AC3E}">
        <p14:creationId xmlns:p14="http://schemas.microsoft.com/office/powerpoint/2010/main" val="3082245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E570D36-62AF-47A6-9718-4567648744C1}" type="slidenum">
              <a:rPr lang="en-GB"/>
              <a:pPr/>
              <a:t>‹#›</a:t>
            </a:fld>
            <a:endParaRPr lang="en-GB"/>
          </a:p>
        </p:txBody>
      </p:sp>
    </p:spTree>
    <p:extLst>
      <p:ext uri="{BB962C8B-B14F-4D97-AF65-F5344CB8AC3E}">
        <p14:creationId xmlns:p14="http://schemas.microsoft.com/office/powerpoint/2010/main" val="1943212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1AB84CA-3F23-46A1-9B0E-FB254258BC94}" type="slidenum">
              <a:rPr lang="en-GB"/>
              <a:pPr/>
              <a:t>‹#›</a:t>
            </a:fld>
            <a:endParaRPr lang="en-GB"/>
          </a:p>
        </p:txBody>
      </p:sp>
    </p:spTree>
    <p:extLst>
      <p:ext uri="{BB962C8B-B14F-4D97-AF65-F5344CB8AC3E}">
        <p14:creationId xmlns:p14="http://schemas.microsoft.com/office/powerpoint/2010/main" val="3247006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A4BAF01-BA29-4218-B430-A025C94156B5}" type="slidenum">
              <a:rPr lang="en-GB"/>
              <a:pPr/>
              <a:t>‹#›</a:t>
            </a:fld>
            <a:endParaRPr lang="en-GB"/>
          </a:p>
        </p:txBody>
      </p:sp>
    </p:spTree>
    <p:extLst>
      <p:ext uri="{BB962C8B-B14F-4D97-AF65-F5344CB8AC3E}">
        <p14:creationId xmlns:p14="http://schemas.microsoft.com/office/powerpoint/2010/main" val="237554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5943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152400"/>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3D4E99A-AA53-4F0F-AFDD-AEA1381CEBAD}" type="slidenum">
              <a:rPr lang="en-GB"/>
              <a:pPr/>
              <a:t>‹#›</a:t>
            </a:fld>
            <a:endParaRPr lang="en-GB"/>
          </a:p>
        </p:txBody>
      </p:sp>
    </p:spTree>
    <p:extLst>
      <p:ext uri="{BB962C8B-B14F-4D97-AF65-F5344CB8AC3E}">
        <p14:creationId xmlns:p14="http://schemas.microsoft.com/office/powerpoint/2010/main" val="3211316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E07A-A403-4330-A88A-CE019514304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10E7614-F02D-4B0B-9FE3-4B2EBDF1596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94EADC-8968-4384-B712-826DAE88F08C}"/>
              </a:ext>
            </a:extLst>
          </p:cNvPr>
          <p:cNvSpPr>
            <a:spLocks noGrp="1"/>
          </p:cNvSpPr>
          <p:nvPr>
            <p:ph type="dt" sz="half" idx="10"/>
          </p:nvPr>
        </p:nvSpPr>
        <p:spPr/>
        <p:txBody>
          <a:bodyPr/>
          <a:lstStyle/>
          <a:p>
            <a:fld id="{9B80C707-E7BD-4418-B01E-DFD649BFACBF}" type="datetimeFigureOut">
              <a:rPr lang="en-GB" smtClean="0"/>
              <a:t>27/11/2019</a:t>
            </a:fld>
            <a:endParaRPr lang="en-GB"/>
          </a:p>
        </p:txBody>
      </p:sp>
      <p:sp>
        <p:nvSpPr>
          <p:cNvPr id="5" name="Footer Placeholder 4">
            <a:extLst>
              <a:ext uri="{FF2B5EF4-FFF2-40B4-BE49-F238E27FC236}">
                <a16:creationId xmlns:a16="http://schemas.microsoft.com/office/drawing/2014/main" id="{E80BD045-B9EB-430F-BD61-0F8C3B3447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DD44F7-EF7C-4FD3-BF43-BEDC12CD4C6F}"/>
              </a:ext>
            </a:extLst>
          </p:cNvPr>
          <p:cNvSpPr>
            <a:spLocks noGrp="1"/>
          </p:cNvSpPr>
          <p:nvPr>
            <p:ph type="sldNum" sz="quarter" idx="12"/>
          </p:nvPr>
        </p:nvSpPr>
        <p:spPr/>
        <p:txBody>
          <a:bodyPr/>
          <a:lstStyle/>
          <a:p>
            <a:fld id="{11A62035-806F-4E57-B0C7-4E6A0069507F}" type="slidenum">
              <a:rPr lang="en-GB" smtClean="0"/>
              <a:t>‹#›</a:t>
            </a:fld>
            <a:endParaRPr lang="en-GB"/>
          </a:p>
        </p:txBody>
      </p:sp>
    </p:spTree>
    <p:extLst>
      <p:ext uri="{BB962C8B-B14F-4D97-AF65-F5344CB8AC3E}">
        <p14:creationId xmlns:p14="http://schemas.microsoft.com/office/powerpoint/2010/main" val="146260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F0ED-611E-468B-8294-97A23A1D5F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767F41-B7ED-4277-938C-C43601CB3E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DBBE23-1E77-4F5D-A9C5-604B1B55B724}"/>
              </a:ext>
            </a:extLst>
          </p:cNvPr>
          <p:cNvSpPr>
            <a:spLocks noGrp="1"/>
          </p:cNvSpPr>
          <p:nvPr>
            <p:ph type="dt" sz="half" idx="10"/>
          </p:nvPr>
        </p:nvSpPr>
        <p:spPr/>
        <p:txBody>
          <a:bodyPr/>
          <a:lstStyle/>
          <a:p>
            <a:fld id="{9B80C707-E7BD-4418-B01E-DFD649BFACBF}" type="datetimeFigureOut">
              <a:rPr lang="en-GB" smtClean="0"/>
              <a:t>27/11/2019</a:t>
            </a:fld>
            <a:endParaRPr lang="en-GB"/>
          </a:p>
        </p:txBody>
      </p:sp>
      <p:sp>
        <p:nvSpPr>
          <p:cNvPr id="5" name="Footer Placeholder 4">
            <a:extLst>
              <a:ext uri="{FF2B5EF4-FFF2-40B4-BE49-F238E27FC236}">
                <a16:creationId xmlns:a16="http://schemas.microsoft.com/office/drawing/2014/main" id="{045E378A-F20F-43B7-B972-1868160CE6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CACF4-85F2-46A6-BD51-817801745AEC}"/>
              </a:ext>
            </a:extLst>
          </p:cNvPr>
          <p:cNvSpPr>
            <a:spLocks noGrp="1"/>
          </p:cNvSpPr>
          <p:nvPr>
            <p:ph type="sldNum" sz="quarter" idx="12"/>
          </p:nvPr>
        </p:nvSpPr>
        <p:spPr/>
        <p:txBody>
          <a:bodyPr/>
          <a:lstStyle/>
          <a:p>
            <a:fld id="{11A62035-806F-4E57-B0C7-4E6A0069507F}" type="slidenum">
              <a:rPr lang="en-GB" smtClean="0"/>
              <a:t>‹#›</a:t>
            </a:fld>
            <a:endParaRPr lang="en-GB"/>
          </a:p>
        </p:txBody>
      </p:sp>
    </p:spTree>
    <p:extLst>
      <p:ext uri="{BB962C8B-B14F-4D97-AF65-F5344CB8AC3E}">
        <p14:creationId xmlns:p14="http://schemas.microsoft.com/office/powerpoint/2010/main" val="2629861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E6EB-DE39-4BFA-A798-81B79A933EA8}"/>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E3248B-929C-4A54-BA8D-5652D591EDBE}"/>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994F89-25C5-4A7B-B06A-483E3E218D44}"/>
              </a:ext>
            </a:extLst>
          </p:cNvPr>
          <p:cNvSpPr>
            <a:spLocks noGrp="1"/>
          </p:cNvSpPr>
          <p:nvPr>
            <p:ph type="dt" sz="half" idx="10"/>
          </p:nvPr>
        </p:nvSpPr>
        <p:spPr/>
        <p:txBody>
          <a:bodyPr/>
          <a:lstStyle/>
          <a:p>
            <a:fld id="{9B80C707-E7BD-4418-B01E-DFD649BFACBF}" type="datetimeFigureOut">
              <a:rPr lang="en-GB" smtClean="0"/>
              <a:t>27/11/2019</a:t>
            </a:fld>
            <a:endParaRPr lang="en-GB"/>
          </a:p>
        </p:txBody>
      </p:sp>
      <p:sp>
        <p:nvSpPr>
          <p:cNvPr id="5" name="Footer Placeholder 4">
            <a:extLst>
              <a:ext uri="{FF2B5EF4-FFF2-40B4-BE49-F238E27FC236}">
                <a16:creationId xmlns:a16="http://schemas.microsoft.com/office/drawing/2014/main" id="{BE4D0AD2-C874-4D7F-8F42-68609D4CC3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7C7A4-1827-4AE9-B148-4C00FEDC878D}"/>
              </a:ext>
            </a:extLst>
          </p:cNvPr>
          <p:cNvSpPr>
            <a:spLocks noGrp="1"/>
          </p:cNvSpPr>
          <p:nvPr>
            <p:ph type="sldNum" sz="quarter" idx="12"/>
          </p:nvPr>
        </p:nvSpPr>
        <p:spPr/>
        <p:txBody>
          <a:bodyPr/>
          <a:lstStyle/>
          <a:p>
            <a:fld id="{11A62035-806F-4E57-B0C7-4E6A0069507F}" type="slidenum">
              <a:rPr lang="en-GB" smtClean="0"/>
              <a:t>‹#›</a:t>
            </a:fld>
            <a:endParaRPr lang="en-GB"/>
          </a:p>
        </p:txBody>
      </p:sp>
    </p:spTree>
    <p:extLst>
      <p:ext uri="{BB962C8B-B14F-4D97-AF65-F5344CB8AC3E}">
        <p14:creationId xmlns:p14="http://schemas.microsoft.com/office/powerpoint/2010/main" val="1469177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3C3F9-3BC6-46AA-BEFD-8651B9E775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6C1480-13F8-4A0F-9336-B5EA17DC37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8166B3-2766-4BA4-9C52-CF41325484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550DB15-D774-4D78-A489-2190CD68D0CF}"/>
              </a:ext>
            </a:extLst>
          </p:cNvPr>
          <p:cNvSpPr>
            <a:spLocks noGrp="1"/>
          </p:cNvSpPr>
          <p:nvPr>
            <p:ph type="dt" sz="half" idx="10"/>
          </p:nvPr>
        </p:nvSpPr>
        <p:spPr/>
        <p:txBody>
          <a:bodyPr/>
          <a:lstStyle/>
          <a:p>
            <a:fld id="{9B80C707-E7BD-4418-B01E-DFD649BFACBF}" type="datetimeFigureOut">
              <a:rPr lang="en-GB" smtClean="0"/>
              <a:t>27/11/2019</a:t>
            </a:fld>
            <a:endParaRPr lang="en-GB"/>
          </a:p>
        </p:txBody>
      </p:sp>
      <p:sp>
        <p:nvSpPr>
          <p:cNvPr id="6" name="Footer Placeholder 5">
            <a:extLst>
              <a:ext uri="{FF2B5EF4-FFF2-40B4-BE49-F238E27FC236}">
                <a16:creationId xmlns:a16="http://schemas.microsoft.com/office/drawing/2014/main" id="{770A8EB5-4F13-4914-A508-01CA5E5F7F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054D19-D492-4C99-97A6-FE79D1CAD73B}"/>
              </a:ext>
            </a:extLst>
          </p:cNvPr>
          <p:cNvSpPr>
            <a:spLocks noGrp="1"/>
          </p:cNvSpPr>
          <p:nvPr>
            <p:ph type="sldNum" sz="quarter" idx="12"/>
          </p:nvPr>
        </p:nvSpPr>
        <p:spPr/>
        <p:txBody>
          <a:bodyPr/>
          <a:lstStyle/>
          <a:p>
            <a:fld id="{11A62035-806F-4E57-B0C7-4E6A0069507F}" type="slidenum">
              <a:rPr lang="en-GB" smtClean="0"/>
              <a:t>‹#›</a:t>
            </a:fld>
            <a:endParaRPr lang="en-GB"/>
          </a:p>
        </p:txBody>
      </p:sp>
    </p:spTree>
    <p:extLst>
      <p:ext uri="{BB962C8B-B14F-4D97-AF65-F5344CB8AC3E}">
        <p14:creationId xmlns:p14="http://schemas.microsoft.com/office/powerpoint/2010/main" val="3976125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B0CF-F2C1-4CBE-9A3F-7B6543D25201}"/>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67074A-1D92-44E0-82AC-84F9E8A45B5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21F0C9F-9593-4840-9597-3ACC985E9F4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C9E0BF-4087-454D-9CE4-6CD3375367D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BABCD70-21D9-4F89-B306-C946BCFC319F}"/>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AF528D-EE5F-4866-88F4-71782D77CEA9}"/>
              </a:ext>
            </a:extLst>
          </p:cNvPr>
          <p:cNvSpPr>
            <a:spLocks noGrp="1"/>
          </p:cNvSpPr>
          <p:nvPr>
            <p:ph type="dt" sz="half" idx="10"/>
          </p:nvPr>
        </p:nvSpPr>
        <p:spPr/>
        <p:txBody>
          <a:bodyPr/>
          <a:lstStyle/>
          <a:p>
            <a:fld id="{9B80C707-E7BD-4418-B01E-DFD649BFACBF}" type="datetimeFigureOut">
              <a:rPr lang="en-GB" smtClean="0"/>
              <a:t>27/11/2019</a:t>
            </a:fld>
            <a:endParaRPr lang="en-GB"/>
          </a:p>
        </p:txBody>
      </p:sp>
      <p:sp>
        <p:nvSpPr>
          <p:cNvPr id="8" name="Footer Placeholder 7">
            <a:extLst>
              <a:ext uri="{FF2B5EF4-FFF2-40B4-BE49-F238E27FC236}">
                <a16:creationId xmlns:a16="http://schemas.microsoft.com/office/drawing/2014/main" id="{E2B0DAE9-EF9F-4CA8-9004-23A6FC8BAB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49B1A6-2EF0-4C28-A5BB-0ECEF8CE4297}"/>
              </a:ext>
            </a:extLst>
          </p:cNvPr>
          <p:cNvSpPr>
            <a:spLocks noGrp="1"/>
          </p:cNvSpPr>
          <p:nvPr>
            <p:ph type="sldNum" sz="quarter" idx="12"/>
          </p:nvPr>
        </p:nvSpPr>
        <p:spPr/>
        <p:txBody>
          <a:bodyPr/>
          <a:lstStyle/>
          <a:p>
            <a:fld id="{11A62035-806F-4E57-B0C7-4E6A0069507F}" type="slidenum">
              <a:rPr lang="en-GB" smtClean="0"/>
              <a:t>‹#›</a:t>
            </a:fld>
            <a:endParaRPr lang="en-GB"/>
          </a:p>
        </p:txBody>
      </p:sp>
    </p:spTree>
    <p:extLst>
      <p:ext uri="{BB962C8B-B14F-4D97-AF65-F5344CB8AC3E}">
        <p14:creationId xmlns:p14="http://schemas.microsoft.com/office/powerpoint/2010/main" val="352979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F2C9A8-861E-4FE7-B179-31475DB3C657}"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7B5936-4C06-435F-B87B-2F865DD59CD1}" type="slidenum">
              <a:rPr lang="en-GB" smtClean="0"/>
              <a:t>‹#›</a:t>
            </a:fld>
            <a:endParaRPr lang="en-GB"/>
          </a:p>
        </p:txBody>
      </p:sp>
    </p:spTree>
    <p:extLst>
      <p:ext uri="{BB962C8B-B14F-4D97-AF65-F5344CB8AC3E}">
        <p14:creationId xmlns:p14="http://schemas.microsoft.com/office/powerpoint/2010/main" val="1251571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7D96-6B96-435A-80C3-585D41A70E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C01B01-2ADF-4024-AE1F-EE8311A208B2}"/>
              </a:ext>
            </a:extLst>
          </p:cNvPr>
          <p:cNvSpPr>
            <a:spLocks noGrp="1"/>
          </p:cNvSpPr>
          <p:nvPr>
            <p:ph type="dt" sz="half" idx="10"/>
          </p:nvPr>
        </p:nvSpPr>
        <p:spPr/>
        <p:txBody>
          <a:bodyPr/>
          <a:lstStyle/>
          <a:p>
            <a:fld id="{9B80C707-E7BD-4418-B01E-DFD649BFACBF}" type="datetimeFigureOut">
              <a:rPr lang="en-GB" smtClean="0"/>
              <a:t>27/11/2019</a:t>
            </a:fld>
            <a:endParaRPr lang="en-GB"/>
          </a:p>
        </p:txBody>
      </p:sp>
      <p:sp>
        <p:nvSpPr>
          <p:cNvPr id="4" name="Footer Placeholder 3">
            <a:extLst>
              <a:ext uri="{FF2B5EF4-FFF2-40B4-BE49-F238E27FC236}">
                <a16:creationId xmlns:a16="http://schemas.microsoft.com/office/drawing/2014/main" id="{D624B0FB-125C-4ADE-96CB-8D50695E60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31A540-490A-434C-81C6-EF95117E6789}"/>
              </a:ext>
            </a:extLst>
          </p:cNvPr>
          <p:cNvSpPr>
            <a:spLocks noGrp="1"/>
          </p:cNvSpPr>
          <p:nvPr>
            <p:ph type="sldNum" sz="quarter" idx="12"/>
          </p:nvPr>
        </p:nvSpPr>
        <p:spPr/>
        <p:txBody>
          <a:bodyPr/>
          <a:lstStyle/>
          <a:p>
            <a:fld id="{11A62035-806F-4E57-B0C7-4E6A0069507F}" type="slidenum">
              <a:rPr lang="en-GB" smtClean="0"/>
              <a:t>‹#›</a:t>
            </a:fld>
            <a:endParaRPr lang="en-GB"/>
          </a:p>
        </p:txBody>
      </p:sp>
    </p:spTree>
    <p:extLst>
      <p:ext uri="{BB962C8B-B14F-4D97-AF65-F5344CB8AC3E}">
        <p14:creationId xmlns:p14="http://schemas.microsoft.com/office/powerpoint/2010/main" val="702982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F57C8-0197-44B7-BBDD-6A15CA54401E}"/>
              </a:ext>
            </a:extLst>
          </p:cNvPr>
          <p:cNvSpPr>
            <a:spLocks noGrp="1"/>
          </p:cNvSpPr>
          <p:nvPr>
            <p:ph type="dt" sz="half" idx="10"/>
          </p:nvPr>
        </p:nvSpPr>
        <p:spPr/>
        <p:txBody>
          <a:bodyPr/>
          <a:lstStyle/>
          <a:p>
            <a:fld id="{9B80C707-E7BD-4418-B01E-DFD649BFACBF}" type="datetimeFigureOut">
              <a:rPr lang="en-GB" smtClean="0"/>
              <a:t>27/11/2019</a:t>
            </a:fld>
            <a:endParaRPr lang="en-GB"/>
          </a:p>
        </p:txBody>
      </p:sp>
      <p:sp>
        <p:nvSpPr>
          <p:cNvPr id="3" name="Footer Placeholder 2">
            <a:extLst>
              <a:ext uri="{FF2B5EF4-FFF2-40B4-BE49-F238E27FC236}">
                <a16:creationId xmlns:a16="http://schemas.microsoft.com/office/drawing/2014/main" id="{C2AE0AC0-213C-45AB-A82F-D9E7F414A2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095C0D-ABED-489C-AEB8-ECF87E4126BC}"/>
              </a:ext>
            </a:extLst>
          </p:cNvPr>
          <p:cNvSpPr>
            <a:spLocks noGrp="1"/>
          </p:cNvSpPr>
          <p:nvPr>
            <p:ph type="sldNum" sz="quarter" idx="12"/>
          </p:nvPr>
        </p:nvSpPr>
        <p:spPr/>
        <p:txBody>
          <a:bodyPr/>
          <a:lstStyle/>
          <a:p>
            <a:fld id="{11A62035-806F-4E57-B0C7-4E6A0069507F}" type="slidenum">
              <a:rPr lang="en-GB" smtClean="0"/>
              <a:t>‹#›</a:t>
            </a:fld>
            <a:endParaRPr lang="en-GB"/>
          </a:p>
        </p:txBody>
      </p:sp>
    </p:spTree>
    <p:extLst>
      <p:ext uri="{BB962C8B-B14F-4D97-AF65-F5344CB8AC3E}">
        <p14:creationId xmlns:p14="http://schemas.microsoft.com/office/powerpoint/2010/main" val="1868310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CE9C-4B6E-4E71-A487-A354877A73C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43EB7B-BFD8-491F-A2B8-A4C9B803865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926DDC-6824-479B-8C4F-54AAA6AA2FE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F123FF1-61AB-4612-8325-C5C87A75FA64}"/>
              </a:ext>
            </a:extLst>
          </p:cNvPr>
          <p:cNvSpPr>
            <a:spLocks noGrp="1"/>
          </p:cNvSpPr>
          <p:nvPr>
            <p:ph type="dt" sz="half" idx="10"/>
          </p:nvPr>
        </p:nvSpPr>
        <p:spPr/>
        <p:txBody>
          <a:bodyPr/>
          <a:lstStyle/>
          <a:p>
            <a:fld id="{9B80C707-E7BD-4418-B01E-DFD649BFACBF}" type="datetimeFigureOut">
              <a:rPr lang="en-GB" smtClean="0"/>
              <a:t>27/11/2019</a:t>
            </a:fld>
            <a:endParaRPr lang="en-GB"/>
          </a:p>
        </p:txBody>
      </p:sp>
      <p:sp>
        <p:nvSpPr>
          <p:cNvPr id="6" name="Footer Placeholder 5">
            <a:extLst>
              <a:ext uri="{FF2B5EF4-FFF2-40B4-BE49-F238E27FC236}">
                <a16:creationId xmlns:a16="http://schemas.microsoft.com/office/drawing/2014/main" id="{5A1BB980-6668-47B3-9864-52CBE20C6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AEB774-A90E-4E49-982C-06C185B87470}"/>
              </a:ext>
            </a:extLst>
          </p:cNvPr>
          <p:cNvSpPr>
            <a:spLocks noGrp="1"/>
          </p:cNvSpPr>
          <p:nvPr>
            <p:ph type="sldNum" sz="quarter" idx="12"/>
          </p:nvPr>
        </p:nvSpPr>
        <p:spPr/>
        <p:txBody>
          <a:bodyPr/>
          <a:lstStyle/>
          <a:p>
            <a:fld id="{11A62035-806F-4E57-B0C7-4E6A0069507F}" type="slidenum">
              <a:rPr lang="en-GB" smtClean="0"/>
              <a:t>‹#›</a:t>
            </a:fld>
            <a:endParaRPr lang="en-GB"/>
          </a:p>
        </p:txBody>
      </p:sp>
    </p:spTree>
    <p:extLst>
      <p:ext uri="{BB962C8B-B14F-4D97-AF65-F5344CB8AC3E}">
        <p14:creationId xmlns:p14="http://schemas.microsoft.com/office/powerpoint/2010/main" val="1604208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F4D4-91A0-4277-9261-3022EDEBA05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CFE58E-5880-48F3-8B60-FA085406BD4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0F54483F-0ED9-4370-9C2F-FCEDAB1E4D2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46742F5-8D33-42F1-AC22-CDB687DA54A8}"/>
              </a:ext>
            </a:extLst>
          </p:cNvPr>
          <p:cNvSpPr>
            <a:spLocks noGrp="1"/>
          </p:cNvSpPr>
          <p:nvPr>
            <p:ph type="dt" sz="half" idx="10"/>
          </p:nvPr>
        </p:nvSpPr>
        <p:spPr/>
        <p:txBody>
          <a:bodyPr/>
          <a:lstStyle/>
          <a:p>
            <a:fld id="{9B80C707-E7BD-4418-B01E-DFD649BFACBF}" type="datetimeFigureOut">
              <a:rPr lang="en-GB" smtClean="0"/>
              <a:t>27/11/2019</a:t>
            </a:fld>
            <a:endParaRPr lang="en-GB"/>
          </a:p>
        </p:txBody>
      </p:sp>
      <p:sp>
        <p:nvSpPr>
          <p:cNvPr id="6" name="Footer Placeholder 5">
            <a:extLst>
              <a:ext uri="{FF2B5EF4-FFF2-40B4-BE49-F238E27FC236}">
                <a16:creationId xmlns:a16="http://schemas.microsoft.com/office/drawing/2014/main" id="{7E12AB90-99F6-436E-92EA-388BD9A3C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8BB93C-5A42-46A4-8221-929394A0DEF5}"/>
              </a:ext>
            </a:extLst>
          </p:cNvPr>
          <p:cNvSpPr>
            <a:spLocks noGrp="1"/>
          </p:cNvSpPr>
          <p:nvPr>
            <p:ph type="sldNum" sz="quarter" idx="12"/>
          </p:nvPr>
        </p:nvSpPr>
        <p:spPr/>
        <p:txBody>
          <a:bodyPr/>
          <a:lstStyle/>
          <a:p>
            <a:fld id="{11A62035-806F-4E57-B0C7-4E6A0069507F}" type="slidenum">
              <a:rPr lang="en-GB" smtClean="0"/>
              <a:t>‹#›</a:t>
            </a:fld>
            <a:endParaRPr lang="en-GB"/>
          </a:p>
        </p:txBody>
      </p:sp>
    </p:spTree>
    <p:extLst>
      <p:ext uri="{BB962C8B-B14F-4D97-AF65-F5344CB8AC3E}">
        <p14:creationId xmlns:p14="http://schemas.microsoft.com/office/powerpoint/2010/main" val="2389407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E5A2-8913-4212-8B8C-3A47D14049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54B181-6767-4DDA-9995-C6D5EBCC77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E4C98-7B6E-459B-97FF-A3607F191684}"/>
              </a:ext>
            </a:extLst>
          </p:cNvPr>
          <p:cNvSpPr>
            <a:spLocks noGrp="1"/>
          </p:cNvSpPr>
          <p:nvPr>
            <p:ph type="dt" sz="half" idx="10"/>
          </p:nvPr>
        </p:nvSpPr>
        <p:spPr/>
        <p:txBody>
          <a:bodyPr/>
          <a:lstStyle/>
          <a:p>
            <a:fld id="{9B80C707-E7BD-4418-B01E-DFD649BFACBF}" type="datetimeFigureOut">
              <a:rPr lang="en-GB" smtClean="0"/>
              <a:t>27/11/2019</a:t>
            </a:fld>
            <a:endParaRPr lang="en-GB"/>
          </a:p>
        </p:txBody>
      </p:sp>
      <p:sp>
        <p:nvSpPr>
          <p:cNvPr id="5" name="Footer Placeholder 4">
            <a:extLst>
              <a:ext uri="{FF2B5EF4-FFF2-40B4-BE49-F238E27FC236}">
                <a16:creationId xmlns:a16="http://schemas.microsoft.com/office/drawing/2014/main" id="{587B3814-AB42-4A3E-A0CC-5D731DD497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B86908-5B54-4A0A-A83F-831CB8C9EC46}"/>
              </a:ext>
            </a:extLst>
          </p:cNvPr>
          <p:cNvSpPr>
            <a:spLocks noGrp="1"/>
          </p:cNvSpPr>
          <p:nvPr>
            <p:ph type="sldNum" sz="quarter" idx="12"/>
          </p:nvPr>
        </p:nvSpPr>
        <p:spPr/>
        <p:txBody>
          <a:bodyPr/>
          <a:lstStyle/>
          <a:p>
            <a:fld id="{11A62035-806F-4E57-B0C7-4E6A0069507F}" type="slidenum">
              <a:rPr lang="en-GB" smtClean="0"/>
              <a:t>‹#›</a:t>
            </a:fld>
            <a:endParaRPr lang="en-GB"/>
          </a:p>
        </p:txBody>
      </p:sp>
    </p:spTree>
    <p:extLst>
      <p:ext uri="{BB962C8B-B14F-4D97-AF65-F5344CB8AC3E}">
        <p14:creationId xmlns:p14="http://schemas.microsoft.com/office/powerpoint/2010/main" val="96713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5A52C-FC88-45A7-9775-3BC35256A96B}"/>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05D4BA-6A79-4B01-8241-6CCD9E22913C}"/>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99A472-7F0C-4595-8A00-244F1029C99C}"/>
              </a:ext>
            </a:extLst>
          </p:cNvPr>
          <p:cNvSpPr>
            <a:spLocks noGrp="1"/>
          </p:cNvSpPr>
          <p:nvPr>
            <p:ph type="dt" sz="half" idx="10"/>
          </p:nvPr>
        </p:nvSpPr>
        <p:spPr/>
        <p:txBody>
          <a:bodyPr/>
          <a:lstStyle/>
          <a:p>
            <a:fld id="{9B80C707-E7BD-4418-B01E-DFD649BFACBF}" type="datetimeFigureOut">
              <a:rPr lang="en-GB" smtClean="0"/>
              <a:t>27/11/2019</a:t>
            </a:fld>
            <a:endParaRPr lang="en-GB"/>
          </a:p>
        </p:txBody>
      </p:sp>
      <p:sp>
        <p:nvSpPr>
          <p:cNvPr id="5" name="Footer Placeholder 4">
            <a:extLst>
              <a:ext uri="{FF2B5EF4-FFF2-40B4-BE49-F238E27FC236}">
                <a16:creationId xmlns:a16="http://schemas.microsoft.com/office/drawing/2014/main" id="{15EE3890-305F-440B-AE42-2AE39F02B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FC9F87-CCA1-4825-A7B0-6EB141BFB1BE}"/>
              </a:ext>
            </a:extLst>
          </p:cNvPr>
          <p:cNvSpPr>
            <a:spLocks noGrp="1"/>
          </p:cNvSpPr>
          <p:nvPr>
            <p:ph type="sldNum" sz="quarter" idx="12"/>
          </p:nvPr>
        </p:nvSpPr>
        <p:spPr/>
        <p:txBody>
          <a:bodyPr/>
          <a:lstStyle/>
          <a:p>
            <a:fld id="{11A62035-806F-4E57-B0C7-4E6A0069507F}" type="slidenum">
              <a:rPr lang="en-GB" smtClean="0"/>
              <a:t>‹#›</a:t>
            </a:fld>
            <a:endParaRPr lang="en-GB"/>
          </a:p>
        </p:txBody>
      </p:sp>
    </p:spTree>
    <p:extLst>
      <p:ext uri="{BB962C8B-B14F-4D97-AF65-F5344CB8AC3E}">
        <p14:creationId xmlns:p14="http://schemas.microsoft.com/office/powerpoint/2010/main" val="73652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F2C9A8-861E-4FE7-B179-31475DB3C657}"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7B5936-4C06-435F-B87B-2F865DD59CD1}" type="slidenum">
              <a:rPr lang="en-GB" smtClean="0"/>
              <a:t>‹#›</a:t>
            </a:fld>
            <a:endParaRPr lang="en-GB"/>
          </a:p>
        </p:txBody>
      </p:sp>
    </p:spTree>
    <p:extLst>
      <p:ext uri="{BB962C8B-B14F-4D97-AF65-F5344CB8AC3E}">
        <p14:creationId xmlns:p14="http://schemas.microsoft.com/office/powerpoint/2010/main" val="37853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F2C9A8-861E-4FE7-B179-31475DB3C657}"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7B5936-4C06-435F-B87B-2F865DD59CD1}" type="slidenum">
              <a:rPr lang="en-GB" smtClean="0"/>
              <a:t>‹#›</a:t>
            </a:fld>
            <a:endParaRPr lang="en-GB"/>
          </a:p>
        </p:txBody>
      </p:sp>
    </p:spTree>
    <p:extLst>
      <p:ext uri="{BB962C8B-B14F-4D97-AF65-F5344CB8AC3E}">
        <p14:creationId xmlns:p14="http://schemas.microsoft.com/office/powerpoint/2010/main" val="403469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F2C9A8-861E-4FE7-B179-31475DB3C657}"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7B5936-4C06-435F-B87B-2F865DD59CD1}" type="slidenum">
              <a:rPr lang="en-GB" smtClean="0"/>
              <a:t>‹#›</a:t>
            </a:fld>
            <a:endParaRPr lang="en-GB"/>
          </a:p>
        </p:txBody>
      </p:sp>
    </p:spTree>
    <p:extLst>
      <p:ext uri="{BB962C8B-B14F-4D97-AF65-F5344CB8AC3E}">
        <p14:creationId xmlns:p14="http://schemas.microsoft.com/office/powerpoint/2010/main" val="333236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2C9A8-861E-4FE7-B179-31475DB3C657}"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7B5936-4C06-435F-B87B-2F865DD59CD1}" type="slidenum">
              <a:rPr lang="en-GB" smtClean="0"/>
              <a:t>‹#›</a:t>
            </a:fld>
            <a:endParaRPr lang="en-GB"/>
          </a:p>
        </p:txBody>
      </p:sp>
    </p:spTree>
    <p:extLst>
      <p:ext uri="{BB962C8B-B14F-4D97-AF65-F5344CB8AC3E}">
        <p14:creationId xmlns:p14="http://schemas.microsoft.com/office/powerpoint/2010/main" val="32208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F2C9A8-861E-4FE7-B179-31475DB3C657}"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7B5936-4C06-435F-B87B-2F865DD59CD1}" type="slidenum">
              <a:rPr lang="en-GB" smtClean="0"/>
              <a:t>‹#›</a:t>
            </a:fld>
            <a:endParaRPr lang="en-GB"/>
          </a:p>
        </p:txBody>
      </p:sp>
    </p:spTree>
    <p:extLst>
      <p:ext uri="{BB962C8B-B14F-4D97-AF65-F5344CB8AC3E}">
        <p14:creationId xmlns:p14="http://schemas.microsoft.com/office/powerpoint/2010/main" val="57876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F2C9A8-861E-4FE7-B179-31475DB3C657}"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7B5936-4C06-435F-B87B-2F865DD59CD1}" type="slidenum">
              <a:rPr lang="en-GB" smtClean="0"/>
              <a:t>‹#›</a:t>
            </a:fld>
            <a:endParaRPr lang="en-GB"/>
          </a:p>
        </p:txBody>
      </p:sp>
    </p:spTree>
    <p:extLst>
      <p:ext uri="{BB962C8B-B14F-4D97-AF65-F5344CB8AC3E}">
        <p14:creationId xmlns:p14="http://schemas.microsoft.com/office/powerpoint/2010/main" val="276333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2C9A8-861E-4FE7-B179-31475DB3C657}" type="datetimeFigureOut">
              <a:rPr lang="en-GB" smtClean="0"/>
              <a:t>27/11/2019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B5936-4C06-435F-B87B-2F865DD59CD1}" type="slidenum">
              <a:rPr lang="en-GB" smtClean="0"/>
              <a:t>‹#›</a:t>
            </a:fld>
            <a:endParaRPr lang="en-GB"/>
          </a:p>
        </p:txBody>
      </p:sp>
    </p:spTree>
    <p:extLst>
      <p:ext uri="{BB962C8B-B14F-4D97-AF65-F5344CB8AC3E}">
        <p14:creationId xmlns:p14="http://schemas.microsoft.com/office/powerpoint/2010/main" val="35654368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524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914400" y="1524000"/>
            <a:ext cx="10363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10D4A4C1-DA44-4FF3-B653-E5783DE6A00D}" type="slidenum">
              <a:rPr lang="en-GB"/>
              <a:pPr/>
              <a:t>‹#›</a:t>
            </a:fld>
            <a:endParaRPr lang="en-GB"/>
          </a:p>
        </p:txBody>
      </p:sp>
      <p:sp>
        <p:nvSpPr>
          <p:cNvPr id="1031" name="Line 7"/>
          <p:cNvSpPr>
            <a:spLocks noChangeShapeType="1"/>
          </p:cNvSpPr>
          <p:nvPr/>
        </p:nvSpPr>
        <p:spPr bwMode="auto">
          <a:xfrm>
            <a:off x="508000" y="1143000"/>
            <a:ext cx="11277600" cy="0"/>
          </a:xfrm>
          <a:prstGeom prst="line">
            <a:avLst/>
          </a:prstGeom>
          <a:noFill/>
          <a:ln w="9525">
            <a:solidFill>
              <a:srgbClr val="9BA921"/>
            </a:solidFill>
            <a:round/>
            <a:headEnd/>
            <a:tailEnd/>
          </a:ln>
        </p:spPr>
        <p:txBody>
          <a:bodyPr wrap="none" anchor="ctr"/>
          <a:lstStyle/>
          <a:p>
            <a:endParaRPr lang="en-GB" sz="1800"/>
          </a:p>
        </p:txBody>
      </p:sp>
    </p:spTree>
    <p:extLst>
      <p:ext uri="{BB962C8B-B14F-4D97-AF65-F5344CB8AC3E}">
        <p14:creationId xmlns:p14="http://schemas.microsoft.com/office/powerpoint/2010/main" val="4276572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fontAlgn="base" hangingPunct="1">
        <a:spcBef>
          <a:spcPct val="0"/>
        </a:spcBef>
        <a:spcAft>
          <a:spcPct val="0"/>
        </a:spcAft>
        <a:defRPr sz="3200" b="1">
          <a:solidFill>
            <a:srgbClr val="002D46"/>
          </a:solidFill>
          <a:latin typeface="+mj-lt"/>
          <a:ea typeface="+mj-ea"/>
          <a:cs typeface="+mj-cs"/>
        </a:defRPr>
      </a:lvl1pPr>
      <a:lvl2pPr algn="l" rtl="0" eaLnBrk="1" fontAlgn="base" hangingPunct="1">
        <a:spcBef>
          <a:spcPct val="0"/>
        </a:spcBef>
        <a:spcAft>
          <a:spcPct val="0"/>
        </a:spcAft>
        <a:defRPr sz="3200" b="1">
          <a:solidFill>
            <a:srgbClr val="002D46"/>
          </a:solidFill>
          <a:latin typeface="Arial" charset="0"/>
          <a:ea typeface="ＭＳ Ｐゴシック" pitchFamily="1" charset="-128"/>
        </a:defRPr>
      </a:lvl2pPr>
      <a:lvl3pPr algn="l" rtl="0" eaLnBrk="1" fontAlgn="base" hangingPunct="1">
        <a:spcBef>
          <a:spcPct val="0"/>
        </a:spcBef>
        <a:spcAft>
          <a:spcPct val="0"/>
        </a:spcAft>
        <a:defRPr sz="3200" b="1">
          <a:solidFill>
            <a:srgbClr val="002D46"/>
          </a:solidFill>
          <a:latin typeface="Arial" charset="0"/>
          <a:ea typeface="ＭＳ Ｐゴシック" pitchFamily="1" charset="-128"/>
        </a:defRPr>
      </a:lvl3pPr>
      <a:lvl4pPr algn="l" rtl="0" eaLnBrk="1" fontAlgn="base" hangingPunct="1">
        <a:spcBef>
          <a:spcPct val="0"/>
        </a:spcBef>
        <a:spcAft>
          <a:spcPct val="0"/>
        </a:spcAft>
        <a:defRPr sz="3200" b="1">
          <a:solidFill>
            <a:srgbClr val="002D46"/>
          </a:solidFill>
          <a:latin typeface="Arial" charset="0"/>
          <a:ea typeface="ＭＳ Ｐゴシック" pitchFamily="1" charset="-128"/>
        </a:defRPr>
      </a:lvl4pPr>
      <a:lvl5pPr algn="l" rtl="0" eaLnBrk="1" fontAlgn="base" hangingPunct="1">
        <a:spcBef>
          <a:spcPct val="0"/>
        </a:spcBef>
        <a:spcAft>
          <a:spcPct val="0"/>
        </a:spcAft>
        <a:defRPr sz="3200" b="1">
          <a:solidFill>
            <a:srgbClr val="002D46"/>
          </a:solidFill>
          <a:latin typeface="Arial" charset="0"/>
          <a:ea typeface="ＭＳ Ｐゴシック" pitchFamily="1" charset="-128"/>
        </a:defRPr>
      </a:lvl5pPr>
      <a:lvl6pPr marL="457200" algn="l" rtl="0" eaLnBrk="1" fontAlgn="base" hangingPunct="1">
        <a:spcBef>
          <a:spcPct val="0"/>
        </a:spcBef>
        <a:spcAft>
          <a:spcPct val="0"/>
        </a:spcAft>
        <a:defRPr sz="3200" b="1">
          <a:solidFill>
            <a:srgbClr val="002D46"/>
          </a:solidFill>
          <a:latin typeface="Arial" charset="0"/>
          <a:ea typeface="ＭＳ Ｐゴシック" pitchFamily="1" charset="-128"/>
        </a:defRPr>
      </a:lvl6pPr>
      <a:lvl7pPr marL="914400" algn="l" rtl="0" eaLnBrk="1" fontAlgn="base" hangingPunct="1">
        <a:spcBef>
          <a:spcPct val="0"/>
        </a:spcBef>
        <a:spcAft>
          <a:spcPct val="0"/>
        </a:spcAft>
        <a:defRPr sz="3200" b="1">
          <a:solidFill>
            <a:srgbClr val="002D46"/>
          </a:solidFill>
          <a:latin typeface="Arial" charset="0"/>
          <a:ea typeface="ＭＳ Ｐゴシック" pitchFamily="1" charset="-128"/>
        </a:defRPr>
      </a:lvl7pPr>
      <a:lvl8pPr marL="1371600" algn="l" rtl="0" eaLnBrk="1" fontAlgn="base" hangingPunct="1">
        <a:spcBef>
          <a:spcPct val="0"/>
        </a:spcBef>
        <a:spcAft>
          <a:spcPct val="0"/>
        </a:spcAft>
        <a:defRPr sz="3200" b="1">
          <a:solidFill>
            <a:srgbClr val="002D46"/>
          </a:solidFill>
          <a:latin typeface="Arial" charset="0"/>
          <a:ea typeface="ＭＳ Ｐゴシック" pitchFamily="1" charset="-128"/>
        </a:defRPr>
      </a:lvl8pPr>
      <a:lvl9pPr marL="1828800" algn="l" rtl="0" eaLnBrk="1" fontAlgn="base" hangingPunct="1">
        <a:spcBef>
          <a:spcPct val="0"/>
        </a:spcBef>
        <a:spcAft>
          <a:spcPct val="0"/>
        </a:spcAft>
        <a:defRPr sz="3200" b="1">
          <a:solidFill>
            <a:srgbClr val="002D46"/>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rgbClr val="002D46"/>
          </a:solidFill>
          <a:latin typeface="+mn-lt"/>
          <a:ea typeface="+mn-ea"/>
          <a:cs typeface="+mn-cs"/>
        </a:defRPr>
      </a:lvl1pPr>
      <a:lvl2pPr marL="763588" indent="-285750" algn="l" rtl="0" eaLnBrk="1" fontAlgn="base" hangingPunct="1">
        <a:spcBef>
          <a:spcPct val="20000"/>
        </a:spcBef>
        <a:spcAft>
          <a:spcPct val="0"/>
        </a:spcAft>
        <a:defRPr sz="2400">
          <a:solidFill>
            <a:srgbClr val="002D46"/>
          </a:solidFill>
          <a:latin typeface="+mn-lt"/>
          <a:ea typeface="+mn-ea"/>
        </a:defRPr>
      </a:lvl2pPr>
      <a:lvl3pPr marL="1182688" indent="-228600" algn="l" rtl="0" eaLnBrk="1" fontAlgn="base" hangingPunct="1">
        <a:spcBef>
          <a:spcPct val="20000"/>
        </a:spcBef>
        <a:spcAft>
          <a:spcPct val="0"/>
        </a:spcAft>
        <a:buChar char="•"/>
        <a:defRPr sz="2000">
          <a:solidFill>
            <a:srgbClr val="002D46"/>
          </a:solidFill>
          <a:latin typeface="+mn-lt"/>
          <a:ea typeface="+mn-ea"/>
        </a:defRPr>
      </a:lvl3pPr>
      <a:lvl4pPr marL="1619250" indent="-246063" algn="l" rtl="0" eaLnBrk="1" fontAlgn="base" hangingPunct="1">
        <a:spcBef>
          <a:spcPct val="20000"/>
        </a:spcBef>
        <a:spcAft>
          <a:spcPct val="0"/>
        </a:spcAft>
        <a:defRPr>
          <a:solidFill>
            <a:srgbClr val="002D46"/>
          </a:solidFill>
          <a:latin typeface="+mn-lt"/>
          <a:ea typeface="+mn-ea"/>
        </a:defRPr>
      </a:lvl4pPr>
      <a:lvl5pPr marL="2057400" indent="-228600" algn="l" rtl="0" eaLnBrk="1" fontAlgn="base" hangingPunct="1">
        <a:spcBef>
          <a:spcPct val="20000"/>
        </a:spcBef>
        <a:spcAft>
          <a:spcPct val="0"/>
        </a:spcAft>
        <a:defRPr sz="2000">
          <a:solidFill>
            <a:schemeClr val="tx1"/>
          </a:solidFill>
          <a:latin typeface="+mn-lt"/>
          <a:ea typeface="+mn-ea"/>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B04A2-CE5D-4619-A4CC-911D83EF593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A38CE3-9FA6-47DD-B3A5-54BACD58F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E0039D-EDA7-45A5-BDCC-E3CE95B1CE2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80C707-E7BD-4418-B01E-DFD649BFACBF}" type="datetimeFigureOut">
              <a:rPr lang="en-GB" smtClean="0"/>
              <a:t>27/11/2019</a:t>
            </a:fld>
            <a:endParaRPr lang="en-GB"/>
          </a:p>
        </p:txBody>
      </p:sp>
      <p:sp>
        <p:nvSpPr>
          <p:cNvPr id="5" name="Footer Placeholder 4">
            <a:extLst>
              <a:ext uri="{FF2B5EF4-FFF2-40B4-BE49-F238E27FC236}">
                <a16:creationId xmlns:a16="http://schemas.microsoft.com/office/drawing/2014/main" id="{A102890D-210C-468F-A6C9-8549D6048AA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AA0F5B-3F18-4E92-B12B-262A1B7E52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A62035-806F-4E57-B0C7-4E6A0069507F}" type="slidenum">
              <a:rPr lang="en-GB" smtClean="0"/>
              <a:t>‹#›</a:t>
            </a:fld>
            <a:endParaRPr lang="en-GB"/>
          </a:p>
        </p:txBody>
      </p:sp>
    </p:spTree>
    <p:extLst>
      <p:ext uri="{BB962C8B-B14F-4D97-AF65-F5344CB8AC3E}">
        <p14:creationId xmlns:p14="http://schemas.microsoft.com/office/powerpoint/2010/main" val="35254608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9.png"/><Relationship Id="rId5" Type="http://schemas.openxmlformats.org/officeDocument/2006/relationships/image" Target="../media/image46.svg"/><Relationship Id="rId10" Type="http://schemas.openxmlformats.org/officeDocument/2006/relationships/image" Target="../media/image8.png"/><Relationship Id="rId4" Type="http://schemas.openxmlformats.org/officeDocument/2006/relationships/image" Target="../media/image45.png"/><Relationship Id="rId9" Type="http://schemas.openxmlformats.org/officeDocument/2006/relationships/image" Target="../media/image50.svg"/></Relationships>
</file>

<file path=ppt/slides/_rels/slide1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9.png"/><Relationship Id="rId5" Type="http://schemas.openxmlformats.org/officeDocument/2006/relationships/image" Target="../media/image53.png"/><Relationship Id="rId10" Type="http://schemas.openxmlformats.org/officeDocument/2006/relationships/image" Target="../media/image8.png"/><Relationship Id="rId4" Type="http://schemas.openxmlformats.org/officeDocument/2006/relationships/image" Target="../media/image52.sv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9.png"/><Relationship Id="rId5" Type="http://schemas.openxmlformats.org/officeDocument/2006/relationships/image" Target="../media/image60.svg"/><Relationship Id="rId10" Type="http://schemas.openxmlformats.org/officeDocument/2006/relationships/image" Target="../media/image8.png"/><Relationship Id="rId4" Type="http://schemas.openxmlformats.org/officeDocument/2006/relationships/image" Target="../media/image59.pn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8.png"/><Relationship Id="rId7" Type="http://schemas.openxmlformats.org/officeDocument/2006/relationships/image" Target="../media/image68.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9.png"/><Relationship Id="rId5" Type="http://schemas.openxmlformats.org/officeDocument/2006/relationships/image" Target="../media/image66.svg"/><Relationship Id="rId10" Type="http://schemas.openxmlformats.org/officeDocument/2006/relationships/image" Target="../media/image8.png"/><Relationship Id="rId4" Type="http://schemas.openxmlformats.org/officeDocument/2006/relationships/image" Target="../media/image65.png"/><Relationship Id="rId9" Type="http://schemas.openxmlformats.org/officeDocument/2006/relationships/image" Target="../media/image60.svg"/></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2.svg"/><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76.svg"/><Relationship Id="rId11" Type="http://schemas.openxmlformats.org/officeDocument/2006/relationships/image" Target="../media/image82.pn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1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76.svg"/><Relationship Id="rId11" Type="http://schemas.openxmlformats.org/officeDocument/2006/relationships/image" Target="../media/image83.pn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6.svg"/><Relationship Id="rId11" Type="http://schemas.openxmlformats.org/officeDocument/2006/relationships/image" Target="../media/image84.jp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21.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hyperlink" Target="https://ec.europa.eu/growth/smes/business-friendly-environment/small-business-ac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76.svg"/><Relationship Id="rId11" Type="http://schemas.openxmlformats.org/officeDocument/2006/relationships/hyperlink" Target="https://ec.europa.eu/growth/smes/business-friendly-environment/performance-review_en#annual-report" TargetMode="External"/><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Layout" Target="../slideLayouts/slideLayout26.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36" Type="http://schemas.openxmlformats.org/officeDocument/2006/relationships/image" Target="../media/image5.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7A9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96EB-8F24-40DF-8053-CD99BC92067E}"/>
              </a:ext>
            </a:extLst>
          </p:cNvPr>
          <p:cNvSpPr>
            <a:spLocks noGrp="1"/>
          </p:cNvSpPr>
          <p:nvPr>
            <p:ph type="ctrTitle"/>
          </p:nvPr>
        </p:nvSpPr>
        <p:spPr>
          <a:xfrm>
            <a:off x="1228434" y="1655064"/>
            <a:ext cx="9735127" cy="4630215"/>
          </a:xfrm>
        </p:spPr>
        <p:txBody>
          <a:bodyPr anchor="ctr">
            <a:normAutofit fontScale="90000"/>
          </a:bodyPr>
          <a:lstStyle/>
          <a:p>
            <a:r>
              <a:rPr lang="en-GB" sz="72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t>INEXDA Meeting</a:t>
            </a:r>
            <a:br>
              <a:rPr lang="en-GB" sz="72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br>
            <a:r>
              <a:rPr lang="en-GB" sz="36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t>Paris, 21</a:t>
            </a:r>
            <a:r>
              <a:rPr lang="en-GB" sz="3600" baseline="300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t>st</a:t>
            </a:r>
            <a:r>
              <a:rPr lang="en-GB" sz="36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t> and 22</a:t>
            </a:r>
            <a:r>
              <a:rPr lang="en-GB" sz="3600" baseline="300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t>nd</a:t>
            </a:r>
            <a:r>
              <a:rPr lang="en-GB" sz="36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t> November 2019</a:t>
            </a:r>
            <a:br>
              <a:rPr lang="en-GB" sz="72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br>
            <a:br>
              <a:rPr lang="en-GB" sz="72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br>
            <a:r>
              <a:rPr lang="en-GB" sz="44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t>Use Cases of Access to Granular Data for Research</a:t>
            </a:r>
            <a:br>
              <a:rPr lang="en-GB" sz="40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br>
            <a:br>
              <a:rPr lang="en-GB" sz="40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br>
            <a:br>
              <a:rPr lang="en-GB" sz="40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br>
            <a:r>
              <a:rPr lang="en-GB" sz="22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t>Adil Deedat, Head of ONS Secure Research Service Statistical Support</a:t>
            </a:r>
            <a:br>
              <a:rPr lang="en-GB" sz="22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br>
            <a:r>
              <a:rPr lang="en-GB" sz="2200" dirty="0">
                <a:solidFill>
                  <a:schemeClr val="bg1"/>
                </a:solidFill>
                <a:latin typeface="Myriad Pro" panose="020B0503030403020204" pitchFamily="34" charset="0"/>
                <a:ea typeface="Meiryo UI" panose="020B0604030504040204" pitchFamily="34" charset="-128"/>
                <a:cs typeface="Meiryo UI" panose="020B0604030504040204" pitchFamily="34" charset="-128"/>
              </a:rPr>
              <a:t>Andrew Engeli, Head of ONS Secure Research Service Policy</a:t>
            </a:r>
          </a:p>
        </p:txBody>
      </p:sp>
      <p:pic>
        <p:nvPicPr>
          <p:cNvPr id="4" name="Picture 3" descr="A close up of a logo&#10;&#10;Description automatically generated">
            <a:extLst>
              <a:ext uri="{FF2B5EF4-FFF2-40B4-BE49-F238E27FC236}">
                <a16:creationId xmlns:a16="http://schemas.microsoft.com/office/drawing/2014/main" id="{9AD70FF8-52F6-4A42-AB1D-D9D6507BD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3" y="192454"/>
            <a:ext cx="2639130" cy="819150"/>
          </a:xfrm>
          <a:prstGeom prst="rect">
            <a:avLst/>
          </a:prstGeom>
        </p:spPr>
      </p:pic>
      <p:grpSp>
        <p:nvGrpSpPr>
          <p:cNvPr id="5" name="Group 4">
            <a:extLst>
              <a:ext uri="{FF2B5EF4-FFF2-40B4-BE49-F238E27FC236}">
                <a16:creationId xmlns:a16="http://schemas.microsoft.com/office/drawing/2014/main" id="{D5E709C6-3823-4AE2-AAB5-806C1478C881}"/>
              </a:ext>
            </a:extLst>
          </p:cNvPr>
          <p:cNvGrpSpPr/>
          <p:nvPr/>
        </p:nvGrpSpPr>
        <p:grpSpPr>
          <a:xfrm>
            <a:off x="10064327" y="5717514"/>
            <a:ext cx="1977914" cy="1050474"/>
            <a:chOff x="10170617" y="5724525"/>
            <a:chExt cx="1977914" cy="1050474"/>
          </a:xfrm>
        </p:grpSpPr>
        <p:pic>
          <p:nvPicPr>
            <p:cNvPr id="6" name="Picture 5" descr="A close up of a logo&#10;&#10;Description automatically generated">
              <a:extLst>
                <a:ext uri="{FF2B5EF4-FFF2-40B4-BE49-F238E27FC236}">
                  <a16:creationId xmlns:a16="http://schemas.microsoft.com/office/drawing/2014/main" id="{11C69E6A-3286-4D5C-AA0B-6CFBE822C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7" name="TextBox 6">
              <a:extLst>
                <a:ext uri="{FF2B5EF4-FFF2-40B4-BE49-F238E27FC236}">
                  <a16:creationId xmlns:a16="http://schemas.microsoft.com/office/drawing/2014/main" id="{199E54E2-9BDA-4029-8AC1-BA791253D282}"/>
                </a:ext>
              </a:extLst>
            </p:cNvPr>
            <p:cNvSpPr txBox="1"/>
            <p:nvPr/>
          </p:nvSpPr>
          <p:spPr>
            <a:xfrm>
              <a:off x="10170617" y="6467222"/>
              <a:ext cx="19779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Secure Research Service</a:t>
              </a:r>
            </a:p>
          </p:txBody>
        </p:sp>
      </p:grpSp>
    </p:spTree>
    <p:extLst>
      <p:ext uri="{BB962C8B-B14F-4D97-AF65-F5344CB8AC3E}">
        <p14:creationId xmlns:p14="http://schemas.microsoft.com/office/powerpoint/2010/main" val="266446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3A296-E154-4C2B-AB6D-FC385238292C}"/>
              </a:ext>
            </a:extLst>
          </p:cNvPr>
          <p:cNvPicPr>
            <a:picLocks noChangeAspect="1"/>
          </p:cNvPicPr>
          <p:nvPr/>
        </p:nvPicPr>
        <p:blipFill>
          <a:blip r:embed="rId3">
            <a:alphaModFix amt="16000"/>
            <a:extLst>
              <a:ext uri="{28A0092B-C50C-407E-A947-70E740481C1C}">
                <a14:useLocalDpi xmlns:a14="http://schemas.microsoft.com/office/drawing/2010/main" val="0"/>
              </a:ext>
            </a:extLst>
          </a:blip>
          <a:stretch>
            <a:fillRect/>
          </a:stretch>
        </p:blipFill>
        <p:spPr>
          <a:xfrm>
            <a:off x="2950931" y="-199573"/>
            <a:ext cx="6290138" cy="8242547"/>
          </a:xfrm>
          <a:prstGeom prst="rect">
            <a:avLst/>
          </a:prstGeom>
        </p:spPr>
      </p:pic>
      <p:sp>
        <p:nvSpPr>
          <p:cNvPr id="10" name="TextBox 9">
            <a:extLst>
              <a:ext uri="{FF2B5EF4-FFF2-40B4-BE49-F238E27FC236}">
                <a16:creationId xmlns:a16="http://schemas.microsoft.com/office/drawing/2014/main" id="{E1529FD1-1C75-441F-94B9-B0604588E685}"/>
              </a:ext>
            </a:extLst>
          </p:cNvPr>
          <p:cNvSpPr txBox="1"/>
          <p:nvPr/>
        </p:nvSpPr>
        <p:spPr>
          <a:xfrm>
            <a:off x="1616833" y="4427705"/>
            <a:ext cx="3384067" cy="1754326"/>
          </a:xfrm>
          <a:prstGeom prst="rect">
            <a:avLst/>
          </a:prstGeom>
          <a:noFill/>
        </p:spPr>
        <p:txBody>
          <a:bodyPr wrap="square" rtlCol="0">
            <a:spAutoFit/>
          </a:bodyPr>
          <a:lstStyle/>
          <a:p>
            <a:r>
              <a:rPr lang="en-GB" dirty="0">
                <a:latin typeface="Myriad Pro" panose="020B0503030403020204" pitchFamily="34" charset="0"/>
                <a:cs typeface="Arial" panose="020B0604020202020204" pitchFamily="34" charset="0"/>
              </a:rPr>
              <a:t>Audited administrative processes to manage and monitor the use of personal information by researchers. Where concerns, researchers may be retrained, etc. </a:t>
            </a:r>
          </a:p>
        </p:txBody>
      </p:sp>
      <p:sp>
        <p:nvSpPr>
          <p:cNvPr id="11" name="TextBox 10">
            <a:extLst>
              <a:ext uri="{FF2B5EF4-FFF2-40B4-BE49-F238E27FC236}">
                <a16:creationId xmlns:a16="http://schemas.microsoft.com/office/drawing/2014/main" id="{A956EE8F-7E34-43EA-B349-EB0CF6411872}"/>
              </a:ext>
            </a:extLst>
          </p:cNvPr>
          <p:cNvSpPr txBox="1"/>
          <p:nvPr/>
        </p:nvSpPr>
        <p:spPr>
          <a:xfrm>
            <a:off x="7056275" y="1537684"/>
            <a:ext cx="3384067" cy="2031325"/>
          </a:xfrm>
          <a:prstGeom prst="rect">
            <a:avLst/>
          </a:prstGeom>
          <a:noFill/>
        </p:spPr>
        <p:txBody>
          <a:bodyPr wrap="square" rtlCol="0">
            <a:spAutoFit/>
          </a:bodyPr>
          <a:lstStyle/>
          <a:p>
            <a:r>
              <a:rPr lang="en-GB" b="1" dirty="0">
                <a:latin typeface="Myriad Pro" panose="020B0503030403020204" pitchFamily="34" charset="0"/>
                <a:cs typeface="Arial" panose="020B0604020202020204" pitchFamily="34" charset="0"/>
              </a:rPr>
              <a:t>                  Training </a:t>
            </a:r>
          </a:p>
          <a:p>
            <a:endParaRPr lang="en-GB" dirty="0">
              <a:latin typeface="Myriad Pro" panose="020B0503030403020204" pitchFamily="34" charset="0"/>
              <a:cs typeface="Arial" panose="020B0604020202020204" pitchFamily="34" charset="0"/>
            </a:endParaRPr>
          </a:p>
          <a:p>
            <a:r>
              <a:rPr lang="en-GB" dirty="0">
                <a:latin typeface="Myriad Pro" panose="020B0503030403020204" pitchFamily="34" charset="0"/>
                <a:cs typeface="Arial" panose="020B0604020202020204" pitchFamily="34" charset="0"/>
              </a:rPr>
              <a:t>Completion of safe researcher training and assessment to ensure researchers understand and practice the protection of data confidentiality</a:t>
            </a:r>
          </a:p>
        </p:txBody>
      </p:sp>
      <p:sp>
        <p:nvSpPr>
          <p:cNvPr id="12" name="TextBox 11">
            <a:extLst>
              <a:ext uri="{FF2B5EF4-FFF2-40B4-BE49-F238E27FC236}">
                <a16:creationId xmlns:a16="http://schemas.microsoft.com/office/drawing/2014/main" id="{BE1F83C6-3D3C-4651-A040-435873F4538E}"/>
              </a:ext>
            </a:extLst>
          </p:cNvPr>
          <p:cNvSpPr txBox="1"/>
          <p:nvPr/>
        </p:nvSpPr>
        <p:spPr>
          <a:xfrm>
            <a:off x="1511479" y="1281392"/>
            <a:ext cx="3384067" cy="2031325"/>
          </a:xfrm>
          <a:prstGeom prst="rect">
            <a:avLst/>
          </a:prstGeom>
          <a:noFill/>
        </p:spPr>
        <p:txBody>
          <a:bodyPr wrap="square" rtlCol="0">
            <a:spAutoFit/>
          </a:bodyPr>
          <a:lstStyle/>
          <a:p>
            <a:r>
              <a:rPr lang="en-GB" b="1" dirty="0">
                <a:latin typeface="Myriad Pro" panose="020B0503030403020204" pitchFamily="34" charset="0"/>
                <a:cs typeface="Arial" panose="020B0604020202020204" pitchFamily="34" charset="0"/>
              </a:rPr>
              <a:t>              Qualifications/Experience</a:t>
            </a:r>
          </a:p>
          <a:p>
            <a:endParaRPr lang="en-GB" b="1" dirty="0">
              <a:latin typeface="Arial" panose="020B0604020202020204" pitchFamily="34" charset="0"/>
              <a:cs typeface="Arial" panose="020B0604020202020204" pitchFamily="34" charset="0"/>
            </a:endParaRPr>
          </a:p>
          <a:p>
            <a:r>
              <a:rPr lang="en-GB" dirty="0">
                <a:latin typeface="Myriad Pro" panose="020B0503030403020204" pitchFamily="34" charset="0"/>
                <a:cs typeface="Arial" panose="020B0604020202020204" pitchFamily="34" charset="0"/>
              </a:rPr>
              <a:t>Researchers have to meet the criteria to be Accredited or have supervision from Accredited Researcher</a:t>
            </a:r>
          </a:p>
        </p:txBody>
      </p:sp>
      <p:sp>
        <p:nvSpPr>
          <p:cNvPr id="13" name="Rectangle 12">
            <a:extLst>
              <a:ext uri="{FF2B5EF4-FFF2-40B4-BE49-F238E27FC236}">
                <a16:creationId xmlns:a16="http://schemas.microsoft.com/office/drawing/2014/main" id="{0659AD3A-5A2D-422F-88F3-0E7FFEE027E3}"/>
              </a:ext>
            </a:extLst>
          </p:cNvPr>
          <p:cNvSpPr/>
          <p:nvPr/>
        </p:nvSpPr>
        <p:spPr>
          <a:xfrm>
            <a:off x="1640909" y="3685700"/>
            <a:ext cx="1887228" cy="646331"/>
          </a:xfrm>
          <a:prstGeom prst="rect">
            <a:avLst/>
          </a:prstGeom>
        </p:spPr>
        <p:txBody>
          <a:bodyPr wrap="square">
            <a:spAutoFit/>
          </a:bodyPr>
          <a:lstStyle/>
          <a:p>
            <a:r>
              <a:rPr lang="en-GB" b="1" dirty="0">
                <a:latin typeface="Myriad Pro" panose="020B0503030403020204" pitchFamily="34" charset="0"/>
                <a:cs typeface="Arial" panose="020B0604020202020204" pitchFamily="34" charset="0"/>
              </a:rPr>
              <a:t>Administrative Processes</a:t>
            </a:r>
          </a:p>
        </p:txBody>
      </p:sp>
      <p:sp>
        <p:nvSpPr>
          <p:cNvPr id="14" name="TextBox 13">
            <a:extLst>
              <a:ext uri="{FF2B5EF4-FFF2-40B4-BE49-F238E27FC236}">
                <a16:creationId xmlns:a16="http://schemas.microsoft.com/office/drawing/2014/main" id="{D07C4867-6993-4F0D-9467-D903B2241E01}"/>
              </a:ext>
            </a:extLst>
          </p:cNvPr>
          <p:cNvSpPr txBox="1"/>
          <p:nvPr/>
        </p:nvSpPr>
        <p:spPr>
          <a:xfrm>
            <a:off x="7067223" y="3755797"/>
            <a:ext cx="3384067" cy="2585323"/>
          </a:xfrm>
          <a:prstGeom prst="rect">
            <a:avLst/>
          </a:prstGeom>
          <a:noFill/>
        </p:spPr>
        <p:txBody>
          <a:bodyPr wrap="square" rtlCol="0">
            <a:spAutoFit/>
          </a:bodyPr>
          <a:lstStyle/>
          <a:p>
            <a:r>
              <a:rPr lang="en-GB" b="1" dirty="0">
                <a:latin typeface="Myriad Pro" panose="020B0503030403020204" pitchFamily="34" charset="0"/>
                <a:cs typeface="Arial" panose="020B0604020202020204" pitchFamily="34" charset="0"/>
              </a:rPr>
              <a:t>                Ongoing review</a:t>
            </a:r>
          </a:p>
          <a:p>
            <a:endParaRPr lang="en-GB" dirty="0">
              <a:latin typeface="Myriad Pro" panose="020B0503030403020204" pitchFamily="34" charset="0"/>
              <a:cs typeface="Arial" panose="020B0604020202020204" pitchFamily="34" charset="0"/>
            </a:endParaRPr>
          </a:p>
          <a:p>
            <a:r>
              <a:rPr lang="en-GB" dirty="0">
                <a:latin typeface="Myriad Pro" panose="020B0503030403020204" pitchFamily="34" charset="0"/>
                <a:cs typeface="Arial" panose="020B0604020202020204" pitchFamily="34" charset="0"/>
              </a:rPr>
              <a:t>Ongoing monitoring and assessment to identify areas where policies and guidance needed to ensure data confidentiality protected and provide assurance to data owners and others </a:t>
            </a:r>
          </a:p>
        </p:txBody>
      </p:sp>
      <p:pic>
        <p:nvPicPr>
          <p:cNvPr id="16" name="Graphic 15" descr="Blackboard">
            <a:extLst>
              <a:ext uri="{FF2B5EF4-FFF2-40B4-BE49-F238E27FC236}">
                <a16:creationId xmlns:a16="http://schemas.microsoft.com/office/drawing/2014/main" id="{D8B9B145-6D7B-417A-975D-5525B08672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42922" y="1337666"/>
            <a:ext cx="864489" cy="864489"/>
          </a:xfrm>
          <a:prstGeom prst="rect">
            <a:avLst/>
          </a:prstGeom>
        </p:spPr>
      </p:pic>
      <p:pic>
        <p:nvPicPr>
          <p:cNvPr id="20" name="Graphic 19" descr="Checklist">
            <a:extLst>
              <a:ext uri="{FF2B5EF4-FFF2-40B4-BE49-F238E27FC236}">
                <a16:creationId xmlns:a16="http://schemas.microsoft.com/office/drawing/2014/main" id="{215D6000-5EE6-4B10-B6A6-0D1B90D795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2344" y="1610781"/>
            <a:ext cx="864489" cy="864489"/>
          </a:xfrm>
          <a:prstGeom prst="rect">
            <a:avLst/>
          </a:prstGeom>
        </p:spPr>
      </p:pic>
      <p:pic>
        <p:nvPicPr>
          <p:cNvPr id="22" name="Graphic 21" descr="Gears">
            <a:extLst>
              <a:ext uri="{FF2B5EF4-FFF2-40B4-BE49-F238E27FC236}">
                <a16:creationId xmlns:a16="http://schemas.microsoft.com/office/drawing/2014/main" id="{0B95440E-3360-4E4A-AE41-6A8626794E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344" y="3661048"/>
            <a:ext cx="910401" cy="910401"/>
          </a:xfrm>
          <a:prstGeom prst="rect">
            <a:avLst/>
          </a:prstGeom>
        </p:spPr>
      </p:pic>
      <p:grpSp>
        <p:nvGrpSpPr>
          <p:cNvPr id="26" name="Group 25">
            <a:extLst>
              <a:ext uri="{FF2B5EF4-FFF2-40B4-BE49-F238E27FC236}">
                <a16:creationId xmlns:a16="http://schemas.microsoft.com/office/drawing/2014/main" id="{76E15BD0-F627-476D-B543-50A1D8AA2AFD}"/>
              </a:ext>
            </a:extLst>
          </p:cNvPr>
          <p:cNvGrpSpPr/>
          <p:nvPr/>
        </p:nvGrpSpPr>
        <p:grpSpPr>
          <a:xfrm>
            <a:off x="10277078" y="3792669"/>
            <a:ext cx="596176" cy="547240"/>
            <a:chOff x="7189470" y="387339"/>
            <a:chExt cx="433070" cy="397522"/>
          </a:xfrm>
          <a:solidFill>
            <a:srgbClr val="B3B910"/>
          </a:solidFill>
        </p:grpSpPr>
        <p:sp>
          <p:nvSpPr>
            <p:cNvPr id="23" name="Arrow: Curved Right 22">
              <a:extLst>
                <a:ext uri="{FF2B5EF4-FFF2-40B4-BE49-F238E27FC236}">
                  <a16:creationId xmlns:a16="http://schemas.microsoft.com/office/drawing/2014/main" id="{A92CB862-7DEB-4ABB-B891-6F563CB58109}"/>
                </a:ext>
              </a:extLst>
            </p:cNvPr>
            <p:cNvSpPr/>
            <p:nvPr/>
          </p:nvSpPr>
          <p:spPr>
            <a:xfrm>
              <a:off x="7189470" y="397785"/>
              <a:ext cx="196850" cy="387076"/>
            </a:xfrm>
            <a:prstGeom prst="curvedRightArrow">
              <a:avLst>
                <a:gd name="adj1" fmla="val 18673"/>
                <a:gd name="adj2" fmla="val 5000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Arrow: Curved Right 24">
              <a:extLst>
                <a:ext uri="{FF2B5EF4-FFF2-40B4-BE49-F238E27FC236}">
                  <a16:creationId xmlns:a16="http://schemas.microsoft.com/office/drawing/2014/main" id="{D58A26AF-0313-403B-BA05-0445535C7EBF}"/>
                </a:ext>
              </a:extLst>
            </p:cNvPr>
            <p:cNvSpPr/>
            <p:nvPr/>
          </p:nvSpPr>
          <p:spPr>
            <a:xfrm rot="10800000">
              <a:off x="7425690" y="387339"/>
              <a:ext cx="196850" cy="387076"/>
            </a:xfrm>
            <a:prstGeom prst="curvedRightArrow">
              <a:avLst>
                <a:gd name="adj1" fmla="val 18673"/>
                <a:gd name="adj2" fmla="val 5000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7" name="Rectangle 16">
            <a:extLst>
              <a:ext uri="{FF2B5EF4-FFF2-40B4-BE49-F238E27FC236}">
                <a16:creationId xmlns:a16="http://schemas.microsoft.com/office/drawing/2014/main" id="{E810D866-E02F-4F54-9CC3-E8E9FE28C248}"/>
              </a:ext>
            </a:extLst>
          </p:cNvPr>
          <p:cNvSpPr/>
          <p:nvPr/>
        </p:nvSpPr>
        <p:spPr>
          <a:xfrm>
            <a:off x="3204839" y="13179"/>
            <a:ext cx="5796051" cy="923330"/>
          </a:xfrm>
          <a:prstGeom prst="rect">
            <a:avLst/>
          </a:prstGeom>
        </p:spPr>
        <p:txBody>
          <a:bodyPr wrap="square">
            <a:spAutoFit/>
          </a:bodyPr>
          <a:lstStyle/>
          <a:p>
            <a:r>
              <a:rPr lang="en-GB" sz="5400" dirty="0">
                <a:solidFill>
                  <a:srgbClr val="B3B910"/>
                </a:solidFill>
                <a:latin typeface="Myriad Pro" panose="020B0503030403020204" pitchFamily="34" charset="0"/>
                <a:ea typeface="Meiryo UI" panose="020B0604030504040204" pitchFamily="34" charset="-128"/>
                <a:cs typeface="Meiryo UI" panose="020B0604030504040204" pitchFamily="34" charset="-128"/>
              </a:rPr>
              <a:t>      Safe People</a:t>
            </a:r>
            <a:endParaRPr lang="en-GB" sz="5400" dirty="0">
              <a:solidFill>
                <a:srgbClr val="B3B910"/>
              </a:solidFill>
              <a:latin typeface="Myriad Pro" panose="020B0503030403020204" pitchFamily="34" charset="0"/>
            </a:endParaRPr>
          </a:p>
        </p:txBody>
      </p:sp>
      <p:grpSp>
        <p:nvGrpSpPr>
          <p:cNvPr id="18" name="Group 17">
            <a:extLst>
              <a:ext uri="{FF2B5EF4-FFF2-40B4-BE49-F238E27FC236}">
                <a16:creationId xmlns:a16="http://schemas.microsoft.com/office/drawing/2014/main" id="{CEAE630E-7EFA-403B-BD98-53A490870FCD}"/>
              </a:ext>
            </a:extLst>
          </p:cNvPr>
          <p:cNvGrpSpPr/>
          <p:nvPr/>
        </p:nvGrpSpPr>
        <p:grpSpPr>
          <a:xfrm>
            <a:off x="181353" y="119028"/>
            <a:ext cx="11967178" cy="6655971"/>
            <a:chOff x="181353" y="119028"/>
            <a:chExt cx="11967178" cy="6655971"/>
          </a:xfrm>
        </p:grpSpPr>
        <p:grpSp>
          <p:nvGrpSpPr>
            <p:cNvPr id="19" name="Group 18">
              <a:extLst>
                <a:ext uri="{FF2B5EF4-FFF2-40B4-BE49-F238E27FC236}">
                  <a16:creationId xmlns:a16="http://schemas.microsoft.com/office/drawing/2014/main" id="{2CD89EAD-C452-4134-B1EB-507870C39FCC}"/>
                </a:ext>
              </a:extLst>
            </p:cNvPr>
            <p:cNvGrpSpPr/>
            <p:nvPr/>
          </p:nvGrpSpPr>
          <p:grpSpPr>
            <a:xfrm>
              <a:off x="10170617" y="5724525"/>
              <a:ext cx="1977914" cy="1050474"/>
              <a:chOff x="10170617" y="5724525"/>
              <a:chExt cx="1977914" cy="1050474"/>
            </a:xfrm>
          </p:grpSpPr>
          <p:pic>
            <p:nvPicPr>
              <p:cNvPr id="24" name="Picture 23" descr="A close up of a logo&#10;&#10;Description automatically generated">
                <a:extLst>
                  <a:ext uri="{FF2B5EF4-FFF2-40B4-BE49-F238E27FC236}">
                    <a16:creationId xmlns:a16="http://schemas.microsoft.com/office/drawing/2014/main" id="{501B98CC-C62D-4EE9-BC67-B22CCEEAE6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27" name="TextBox 26">
                <a:extLst>
                  <a:ext uri="{FF2B5EF4-FFF2-40B4-BE49-F238E27FC236}">
                    <a16:creationId xmlns:a16="http://schemas.microsoft.com/office/drawing/2014/main" id="{661BFF74-47F8-4D29-B30A-CE7F71EDDB3D}"/>
                  </a:ext>
                </a:extLst>
              </p:cNvPr>
              <p:cNvSpPr txBox="1"/>
              <p:nvPr/>
            </p:nvSpPr>
            <p:spPr>
              <a:xfrm>
                <a:off x="10170617" y="6467222"/>
                <a:ext cx="1977914" cy="307777"/>
              </a:xfrm>
              <a:prstGeom prst="rect">
                <a:avLst/>
              </a:prstGeom>
              <a:noFill/>
            </p:spPr>
            <p:txBody>
              <a:bodyPr wrap="none" rtlCol="0">
                <a:spAutoFit/>
              </a:bodyPr>
              <a:lstStyle/>
              <a:p>
                <a:r>
                  <a:rPr lang="en-GB" sz="1400" dirty="0">
                    <a:latin typeface="Myriad Pro" panose="020B0503030403020204" pitchFamily="34" charset="0"/>
                  </a:rPr>
                  <a:t>Secure Research Service</a:t>
                </a:r>
              </a:p>
            </p:txBody>
          </p:sp>
        </p:grpSp>
        <p:pic>
          <p:nvPicPr>
            <p:cNvPr id="21" name="Picture 20">
              <a:extLst>
                <a:ext uri="{FF2B5EF4-FFF2-40B4-BE49-F238E27FC236}">
                  <a16:creationId xmlns:a16="http://schemas.microsoft.com/office/drawing/2014/main" id="{7E74697C-27E6-4474-8F29-20561DC6111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1353" y="119028"/>
              <a:ext cx="2456693" cy="749810"/>
            </a:xfrm>
            <a:prstGeom prst="rect">
              <a:avLst/>
            </a:prstGeom>
          </p:spPr>
        </p:pic>
      </p:grpSp>
    </p:spTree>
    <p:extLst>
      <p:ext uri="{BB962C8B-B14F-4D97-AF65-F5344CB8AC3E}">
        <p14:creationId xmlns:p14="http://schemas.microsoft.com/office/powerpoint/2010/main" val="310116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2B6D039-B3ED-421D-A31C-53520F47EC1D}"/>
              </a:ext>
            </a:extLst>
          </p:cNvPr>
          <p:cNvSpPr txBox="1"/>
          <p:nvPr/>
        </p:nvSpPr>
        <p:spPr>
          <a:xfrm>
            <a:off x="2324100" y="1229357"/>
            <a:ext cx="9701445" cy="830997"/>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Legal</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There is a legal gateway for research to take place, eg Statistics and Registration Services Act  </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Consideration of the conditions for the gateway, eg research, researchers</a:t>
            </a:r>
          </a:p>
        </p:txBody>
      </p:sp>
      <p:pic>
        <p:nvPicPr>
          <p:cNvPr id="39" name="Graphic 38" descr="Gavel">
            <a:extLst>
              <a:ext uri="{FF2B5EF4-FFF2-40B4-BE49-F238E27FC236}">
                <a16:creationId xmlns:a16="http://schemas.microsoft.com/office/drawing/2014/main" id="{8B3B82B6-E737-4367-9EC2-659AC3C43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688" y="1078430"/>
            <a:ext cx="1289151" cy="1289151"/>
          </a:xfrm>
          <a:prstGeom prst="rect">
            <a:avLst/>
          </a:prstGeom>
        </p:spPr>
      </p:pic>
      <p:sp>
        <p:nvSpPr>
          <p:cNvPr id="40" name="TextBox 39">
            <a:extLst>
              <a:ext uri="{FF2B5EF4-FFF2-40B4-BE49-F238E27FC236}">
                <a16:creationId xmlns:a16="http://schemas.microsoft.com/office/drawing/2014/main" id="{85B4EDDC-B1A7-405F-896D-6459A47A271A}"/>
              </a:ext>
            </a:extLst>
          </p:cNvPr>
          <p:cNvSpPr txBox="1"/>
          <p:nvPr/>
        </p:nvSpPr>
        <p:spPr>
          <a:xfrm>
            <a:off x="2324099" y="2420873"/>
            <a:ext cx="7138527" cy="1569660"/>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Feasible</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 well established process to review proposals to make sure that these:</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have a clear scope</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are feasible and time-bound</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have the right data and variables</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commit that results will be published</a:t>
            </a:r>
          </a:p>
        </p:txBody>
      </p:sp>
      <p:pic>
        <p:nvPicPr>
          <p:cNvPr id="43" name="Graphic 42" descr="Playbook">
            <a:extLst>
              <a:ext uri="{FF2B5EF4-FFF2-40B4-BE49-F238E27FC236}">
                <a16:creationId xmlns:a16="http://schemas.microsoft.com/office/drawing/2014/main" id="{BE0DB727-EFA3-42FB-AD42-44C0C64324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1328" y="2848842"/>
            <a:ext cx="1521870" cy="1521870"/>
          </a:xfrm>
          <a:prstGeom prst="rect">
            <a:avLst/>
          </a:prstGeom>
        </p:spPr>
      </p:pic>
      <p:sp>
        <p:nvSpPr>
          <p:cNvPr id="44" name="TextBox 43">
            <a:extLst>
              <a:ext uri="{FF2B5EF4-FFF2-40B4-BE49-F238E27FC236}">
                <a16:creationId xmlns:a16="http://schemas.microsoft.com/office/drawing/2014/main" id="{030BE566-BF56-44D8-8629-5D2C27FD160F}"/>
              </a:ext>
            </a:extLst>
          </p:cNvPr>
          <p:cNvSpPr txBox="1"/>
          <p:nvPr/>
        </p:nvSpPr>
        <p:spPr>
          <a:xfrm>
            <a:off x="2324099" y="4012817"/>
            <a:ext cx="8089407" cy="230832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Data owner support</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Data owner supports research project, specifying access conditions where relevant </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Ethical</a:t>
            </a:r>
            <a:endParaRPr lang="en-GB"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a robust framework to consider ethics components of project applications</a:t>
            </a:r>
          </a:p>
          <a:p>
            <a:pPr marL="285750" indent="-285750">
              <a:buFont typeface="Wingdings" panose="05000000000000000000" pitchFamily="2" charset="2"/>
              <a:buChar char="v"/>
            </a:pPr>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Governance</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Independent Research Accreditation Panel considers applications</a:t>
            </a:r>
          </a:p>
          <a:p>
            <a:endParaRPr lang="en-GB" sz="1600" dirty="0">
              <a:solidFill>
                <a:schemeClr val="bg1"/>
              </a:solidFill>
              <a:latin typeface="Arial" panose="020B0604020202020204" pitchFamily="34" charset="0"/>
              <a:cs typeface="Arial" panose="020B0604020202020204" pitchFamily="34" charset="0"/>
            </a:endParaRPr>
          </a:p>
        </p:txBody>
      </p:sp>
      <p:pic>
        <p:nvPicPr>
          <p:cNvPr id="46" name="Graphic 45" descr="Scales of Justice">
            <a:extLst>
              <a:ext uri="{FF2B5EF4-FFF2-40B4-BE49-F238E27FC236}">
                <a16:creationId xmlns:a16="http://schemas.microsoft.com/office/drawing/2014/main" id="{4AE59752-8950-4F92-9EDA-45B5E302EB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688" y="4815546"/>
            <a:ext cx="1289151" cy="1289151"/>
          </a:xfrm>
          <a:prstGeom prst="rect">
            <a:avLst/>
          </a:prstGeom>
        </p:spPr>
      </p:pic>
      <p:pic>
        <p:nvPicPr>
          <p:cNvPr id="3" name="Picture 2" descr="A close up of a sign&#10;&#10;Description automatically generated">
            <a:extLst>
              <a:ext uri="{FF2B5EF4-FFF2-40B4-BE49-F238E27FC236}">
                <a16:creationId xmlns:a16="http://schemas.microsoft.com/office/drawing/2014/main" id="{24C0FB71-4728-42BA-8446-72C9579EED83}"/>
              </a:ext>
            </a:extLst>
          </p:cNvPr>
          <p:cNvPicPr>
            <a:picLocks noChangeAspect="1"/>
          </p:cNvPicPr>
          <p:nvPr/>
        </p:nvPicPr>
        <p:blipFill>
          <a:blip r:embed="rId9">
            <a:alphaModFix amt="16000"/>
            <a:extLst>
              <a:ext uri="{28A0092B-C50C-407E-A947-70E740481C1C}">
                <a14:useLocalDpi xmlns:a14="http://schemas.microsoft.com/office/drawing/2010/main" val="0"/>
              </a:ext>
            </a:extLst>
          </a:blip>
          <a:stretch>
            <a:fillRect/>
          </a:stretch>
        </p:blipFill>
        <p:spPr>
          <a:xfrm>
            <a:off x="2888459" y="-480515"/>
            <a:ext cx="7138527" cy="9702454"/>
          </a:xfrm>
          <a:prstGeom prst="rect">
            <a:avLst/>
          </a:prstGeom>
        </p:spPr>
      </p:pic>
      <p:grpSp>
        <p:nvGrpSpPr>
          <p:cNvPr id="4" name="Group 3">
            <a:extLst>
              <a:ext uri="{FF2B5EF4-FFF2-40B4-BE49-F238E27FC236}">
                <a16:creationId xmlns:a16="http://schemas.microsoft.com/office/drawing/2014/main" id="{B9F25535-2A40-4FD7-8135-7D6E1FFAE331}"/>
              </a:ext>
            </a:extLst>
          </p:cNvPr>
          <p:cNvGrpSpPr/>
          <p:nvPr/>
        </p:nvGrpSpPr>
        <p:grpSpPr>
          <a:xfrm>
            <a:off x="181353" y="119028"/>
            <a:ext cx="11967178" cy="6655971"/>
            <a:chOff x="181353" y="119028"/>
            <a:chExt cx="11967178" cy="6655971"/>
          </a:xfrm>
        </p:grpSpPr>
        <p:grpSp>
          <p:nvGrpSpPr>
            <p:cNvPr id="19" name="Group 18">
              <a:extLst>
                <a:ext uri="{FF2B5EF4-FFF2-40B4-BE49-F238E27FC236}">
                  <a16:creationId xmlns:a16="http://schemas.microsoft.com/office/drawing/2014/main" id="{30ECED7C-6B83-4D73-9126-45E4B45D1918}"/>
                </a:ext>
              </a:extLst>
            </p:cNvPr>
            <p:cNvGrpSpPr/>
            <p:nvPr/>
          </p:nvGrpSpPr>
          <p:grpSpPr>
            <a:xfrm>
              <a:off x="10170617" y="5724525"/>
              <a:ext cx="1977914" cy="1050474"/>
              <a:chOff x="10170617" y="5724525"/>
              <a:chExt cx="1977914" cy="1050474"/>
            </a:xfrm>
          </p:grpSpPr>
          <p:pic>
            <p:nvPicPr>
              <p:cNvPr id="20" name="Picture 19" descr="A close up of a logo&#10;&#10;Description automatically generated">
                <a:extLst>
                  <a:ext uri="{FF2B5EF4-FFF2-40B4-BE49-F238E27FC236}">
                    <a16:creationId xmlns:a16="http://schemas.microsoft.com/office/drawing/2014/main" id="{D2A4E6A2-9E31-4DC4-8C35-38F11E6C79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21" name="TextBox 20">
                <a:extLst>
                  <a:ext uri="{FF2B5EF4-FFF2-40B4-BE49-F238E27FC236}">
                    <a16:creationId xmlns:a16="http://schemas.microsoft.com/office/drawing/2014/main" id="{56BDFB33-CAEB-4D0D-B6B4-A446A8F7DFEA}"/>
                  </a:ext>
                </a:extLst>
              </p:cNvPr>
              <p:cNvSpPr txBox="1"/>
              <p:nvPr/>
            </p:nvSpPr>
            <p:spPr>
              <a:xfrm>
                <a:off x="10170617" y="6467222"/>
                <a:ext cx="1977914" cy="307777"/>
              </a:xfrm>
              <a:prstGeom prst="rect">
                <a:avLst/>
              </a:prstGeom>
              <a:noFill/>
            </p:spPr>
            <p:txBody>
              <a:bodyPr wrap="none" rtlCol="0">
                <a:spAutoFit/>
              </a:bodyPr>
              <a:lstStyle/>
              <a:p>
                <a:r>
                  <a:rPr lang="en-GB" sz="1400" dirty="0">
                    <a:latin typeface="Myriad Pro" panose="020B0503030403020204" pitchFamily="34" charset="0"/>
                  </a:rPr>
                  <a:t>Secure Research Service</a:t>
                </a:r>
              </a:p>
            </p:txBody>
          </p:sp>
        </p:grpSp>
        <p:pic>
          <p:nvPicPr>
            <p:cNvPr id="26" name="Picture 25">
              <a:extLst>
                <a:ext uri="{FF2B5EF4-FFF2-40B4-BE49-F238E27FC236}">
                  <a16:creationId xmlns:a16="http://schemas.microsoft.com/office/drawing/2014/main" id="{E88D685B-6F92-4471-B04D-90FDB8566F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1353" y="119028"/>
              <a:ext cx="2456693" cy="749810"/>
            </a:xfrm>
            <a:prstGeom prst="rect">
              <a:avLst/>
            </a:prstGeom>
          </p:spPr>
        </p:pic>
      </p:grpSp>
      <p:sp>
        <p:nvSpPr>
          <p:cNvPr id="28" name="Rectangle 27">
            <a:extLst>
              <a:ext uri="{FF2B5EF4-FFF2-40B4-BE49-F238E27FC236}">
                <a16:creationId xmlns:a16="http://schemas.microsoft.com/office/drawing/2014/main" id="{D146201E-7AC8-4FE4-8174-CC46DBCB0265}"/>
              </a:ext>
            </a:extLst>
          </p:cNvPr>
          <p:cNvSpPr/>
          <p:nvPr/>
        </p:nvSpPr>
        <p:spPr>
          <a:xfrm>
            <a:off x="3903261" y="0"/>
            <a:ext cx="4385478" cy="923330"/>
          </a:xfrm>
          <a:prstGeom prst="rect">
            <a:avLst/>
          </a:prstGeom>
        </p:spPr>
        <p:txBody>
          <a:bodyPr wrap="square">
            <a:spAutoFit/>
          </a:bodyPr>
          <a:lstStyle/>
          <a:p>
            <a:pPr algn="ctr"/>
            <a:r>
              <a:rPr lang="en-GB" sz="5400" dirty="0">
                <a:solidFill>
                  <a:srgbClr val="156AA3"/>
                </a:solidFill>
                <a:latin typeface="Myriad Pro" panose="020B0503030403020204" pitchFamily="34" charset="0"/>
                <a:ea typeface="Meiryo UI" panose="020B0604030504040204" pitchFamily="34" charset="-128"/>
                <a:cs typeface="Meiryo UI" panose="020B0604030504040204" pitchFamily="34" charset="-128"/>
              </a:rPr>
              <a:t>Safe Projects</a:t>
            </a:r>
            <a:endParaRPr lang="en-GB" sz="5400" dirty="0">
              <a:solidFill>
                <a:srgbClr val="156AA3"/>
              </a:solidFill>
              <a:latin typeface="Myriad Pro" panose="020B0503030403020204" pitchFamily="34" charset="0"/>
            </a:endParaRPr>
          </a:p>
        </p:txBody>
      </p:sp>
    </p:spTree>
    <p:extLst>
      <p:ext uri="{BB962C8B-B14F-4D97-AF65-F5344CB8AC3E}">
        <p14:creationId xmlns:p14="http://schemas.microsoft.com/office/powerpoint/2010/main" val="254951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C3A38CE-F6DA-4FB3-9E3E-1CBA56B7C3A2}"/>
              </a:ext>
            </a:extLst>
          </p:cNvPr>
          <p:cNvPicPr>
            <a:picLocks noChangeAspect="1"/>
          </p:cNvPicPr>
          <p:nvPr/>
        </p:nvPicPr>
        <p:blipFill>
          <a:blip r:embed="rId3">
            <a:alphaModFix amt="16000"/>
            <a:extLst>
              <a:ext uri="{28A0092B-C50C-407E-A947-70E740481C1C}">
                <a14:useLocalDpi xmlns:a14="http://schemas.microsoft.com/office/drawing/2010/main" val="0"/>
              </a:ext>
            </a:extLst>
          </a:blip>
          <a:stretch>
            <a:fillRect/>
          </a:stretch>
        </p:blipFill>
        <p:spPr>
          <a:xfrm>
            <a:off x="2955221" y="-238825"/>
            <a:ext cx="7043558" cy="9386323"/>
          </a:xfrm>
          <a:prstGeom prst="rect">
            <a:avLst/>
          </a:prstGeom>
        </p:spPr>
      </p:pic>
      <p:sp>
        <p:nvSpPr>
          <p:cNvPr id="8" name="Circle: Hollow 7">
            <a:extLst>
              <a:ext uri="{FF2B5EF4-FFF2-40B4-BE49-F238E27FC236}">
                <a16:creationId xmlns:a16="http://schemas.microsoft.com/office/drawing/2014/main" id="{07920802-1138-4FDE-9954-E36C83EC5563}"/>
              </a:ext>
            </a:extLst>
          </p:cNvPr>
          <p:cNvSpPr/>
          <p:nvPr/>
        </p:nvSpPr>
        <p:spPr>
          <a:xfrm>
            <a:off x="5284202" y="1584499"/>
            <a:ext cx="1710553" cy="1710553"/>
          </a:xfrm>
          <a:prstGeom prst="donut">
            <a:avLst>
              <a:gd name="adj" fmla="val 14474"/>
            </a:avLst>
          </a:prstGeom>
          <a:solidFill>
            <a:srgbClr val="013756"/>
          </a:solidFill>
          <a:ln>
            <a:noFill/>
          </a:ln>
          <a:effectLst>
            <a:glow>
              <a:srgbClr val="1B2E4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a:extLst>
              <a:ext uri="{FF2B5EF4-FFF2-40B4-BE49-F238E27FC236}">
                <a16:creationId xmlns:a16="http://schemas.microsoft.com/office/drawing/2014/main" id="{026A0ED0-9EA7-46C3-BBAC-D47EAD33D2CA}"/>
              </a:ext>
            </a:extLst>
          </p:cNvPr>
          <p:cNvSpPr/>
          <p:nvPr/>
        </p:nvSpPr>
        <p:spPr>
          <a:xfrm>
            <a:off x="4914003" y="1053236"/>
            <a:ext cx="2450950" cy="369332"/>
          </a:xfrm>
          <a:prstGeom prst="rect">
            <a:avLst/>
          </a:prstGeom>
        </p:spPr>
        <p:txBody>
          <a:bodyPr wrap="square">
            <a:spAutoFit/>
          </a:bodyPr>
          <a:lstStyle/>
          <a:p>
            <a:pPr algn="ctr"/>
            <a:r>
              <a:rPr lang="en-GB" b="1" dirty="0">
                <a:latin typeface="Myriad Pro" panose="020B0503030403020204" pitchFamily="34" charset="0"/>
                <a:cs typeface="Arial" panose="020B0604020202020204" pitchFamily="34" charset="0"/>
              </a:rPr>
              <a:t>Physical Security</a:t>
            </a:r>
          </a:p>
        </p:txBody>
      </p:sp>
      <p:sp>
        <p:nvSpPr>
          <p:cNvPr id="10" name="Circle: Hollow 9">
            <a:extLst>
              <a:ext uri="{FF2B5EF4-FFF2-40B4-BE49-F238E27FC236}">
                <a16:creationId xmlns:a16="http://schemas.microsoft.com/office/drawing/2014/main" id="{021DC043-5BA6-4E02-AB08-0799F6C81D03}"/>
              </a:ext>
            </a:extLst>
          </p:cNvPr>
          <p:cNvSpPr/>
          <p:nvPr/>
        </p:nvSpPr>
        <p:spPr>
          <a:xfrm>
            <a:off x="8973127" y="1633179"/>
            <a:ext cx="1710553" cy="1710553"/>
          </a:xfrm>
          <a:prstGeom prst="donut">
            <a:avLst>
              <a:gd name="adj" fmla="val 14474"/>
            </a:avLst>
          </a:prstGeom>
          <a:solidFill>
            <a:srgbClr val="013756"/>
          </a:solidFill>
          <a:ln>
            <a:noFill/>
          </a:ln>
          <a:effectLst>
            <a:glow>
              <a:srgbClr val="1B2E4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2CFD6B9A-A27A-4604-8D06-1DCFD82B6560}"/>
              </a:ext>
            </a:extLst>
          </p:cNvPr>
          <p:cNvSpPr/>
          <p:nvPr/>
        </p:nvSpPr>
        <p:spPr>
          <a:xfrm>
            <a:off x="8402508" y="913536"/>
            <a:ext cx="2851791" cy="646331"/>
          </a:xfrm>
          <a:prstGeom prst="rect">
            <a:avLst/>
          </a:prstGeom>
        </p:spPr>
        <p:txBody>
          <a:bodyPr wrap="square">
            <a:spAutoFit/>
          </a:bodyPr>
          <a:lstStyle/>
          <a:p>
            <a:pPr algn="ctr"/>
            <a:r>
              <a:rPr lang="en-GB" b="1" dirty="0">
                <a:latin typeface="Myriad Pro" panose="020B0503030403020204" pitchFamily="34" charset="0"/>
                <a:cs typeface="Arial" panose="020B0604020202020204" pitchFamily="34" charset="0"/>
              </a:rPr>
              <a:t>Security Procedures &amp; Protocols</a:t>
            </a:r>
          </a:p>
        </p:txBody>
      </p:sp>
      <p:sp>
        <p:nvSpPr>
          <p:cNvPr id="12" name="Circle: Hollow 11">
            <a:extLst>
              <a:ext uri="{FF2B5EF4-FFF2-40B4-BE49-F238E27FC236}">
                <a16:creationId xmlns:a16="http://schemas.microsoft.com/office/drawing/2014/main" id="{93589EC4-5FE0-4FC3-9900-DBFB893894AF}"/>
              </a:ext>
            </a:extLst>
          </p:cNvPr>
          <p:cNvSpPr/>
          <p:nvPr/>
        </p:nvSpPr>
        <p:spPr>
          <a:xfrm>
            <a:off x="1600175" y="1572656"/>
            <a:ext cx="1710553" cy="1710553"/>
          </a:xfrm>
          <a:prstGeom prst="donut">
            <a:avLst>
              <a:gd name="adj" fmla="val 14474"/>
            </a:avLst>
          </a:prstGeom>
          <a:solidFill>
            <a:srgbClr val="013756"/>
          </a:solidFill>
          <a:ln>
            <a:noFill/>
          </a:ln>
          <a:effectLst>
            <a:glow>
              <a:srgbClr val="1B2E4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a:extLst>
              <a:ext uri="{FF2B5EF4-FFF2-40B4-BE49-F238E27FC236}">
                <a16:creationId xmlns:a16="http://schemas.microsoft.com/office/drawing/2014/main" id="{78BFAC5C-4C81-4B28-83F7-4438EC9D6218}"/>
              </a:ext>
            </a:extLst>
          </p:cNvPr>
          <p:cNvSpPr/>
          <p:nvPr/>
        </p:nvSpPr>
        <p:spPr>
          <a:xfrm>
            <a:off x="1100670" y="900836"/>
            <a:ext cx="2709563" cy="646331"/>
          </a:xfrm>
          <a:prstGeom prst="rect">
            <a:avLst/>
          </a:prstGeom>
        </p:spPr>
        <p:txBody>
          <a:bodyPr wrap="square">
            <a:spAutoFit/>
          </a:bodyPr>
          <a:lstStyle/>
          <a:p>
            <a:pPr algn="ctr"/>
            <a:r>
              <a:rPr lang="en-GB" b="1" dirty="0">
                <a:latin typeface="Myriad Pro" panose="020B0503030403020204" pitchFamily="34" charset="0"/>
                <a:cs typeface="Arial" panose="020B0604020202020204" pitchFamily="34" charset="0"/>
              </a:rPr>
              <a:t>Technological- System Security</a:t>
            </a:r>
          </a:p>
        </p:txBody>
      </p:sp>
      <p:sp>
        <p:nvSpPr>
          <p:cNvPr id="14" name="Rectangle 13">
            <a:extLst>
              <a:ext uri="{FF2B5EF4-FFF2-40B4-BE49-F238E27FC236}">
                <a16:creationId xmlns:a16="http://schemas.microsoft.com/office/drawing/2014/main" id="{21F112A1-47EE-4916-8D65-DE7295566496}"/>
              </a:ext>
            </a:extLst>
          </p:cNvPr>
          <p:cNvSpPr/>
          <p:nvPr/>
        </p:nvSpPr>
        <p:spPr>
          <a:xfrm>
            <a:off x="724966" y="3385464"/>
            <a:ext cx="3460971" cy="3108543"/>
          </a:xfrm>
          <a:prstGeom prst="rect">
            <a:avLst/>
          </a:prstGeom>
        </p:spPr>
        <p:txBody>
          <a:bodyPr wrap="square">
            <a:spAutoFit/>
          </a:bodyPr>
          <a:lstStyle/>
          <a:p>
            <a:pPr algn="ctr"/>
            <a:r>
              <a:rPr lang="en-GB" sz="1400" dirty="0">
                <a:latin typeface="Myriad Pro" panose="020B0503030403020204" pitchFamily="34" charset="0"/>
                <a:cs typeface="Arial" panose="020B0604020202020204" pitchFamily="34" charset="0"/>
              </a:rPr>
              <a:t>No internet connectivity and restrictions on data recording methods (e.g. phones, smart wear, notepads)</a:t>
            </a:r>
          </a:p>
          <a:p>
            <a:pPr algn="ctr"/>
            <a:endParaRPr lang="en-GB" sz="1400" dirty="0">
              <a:latin typeface="Myriad Pro" panose="020B0503030403020204" pitchFamily="34" charset="0"/>
              <a:cs typeface="Arial" panose="020B0604020202020204" pitchFamily="34" charset="0"/>
            </a:endParaRPr>
          </a:p>
          <a:p>
            <a:pPr algn="ctr"/>
            <a:r>
              <a:rPr lang="en-GB" sz="1400" dirty="0">
                <a:latin typeface="Myriad Pro" panose="020B0503030403020204" pitchFamily="34" charset="0"/>
                <a:cs typeface="Arial" panose="020B0604020202020204" pitchFamily="34" charset="0"/>
              </a:rPr>
              <a:t>Restrictions on remote working (e.g. IP locking)</a:t>
            </a:r>
          </a:p>
          <a:p>
            <a:pPr algn="ctr"/>
            <a:endParaRPr lang="en-GB" sz="1400" dirty="0">
              <a:latin typeface="Myriad Pro" panose="020B0503030403020204" pitchFamily="34" charset="0"/>
              <a:cs typeface="Arial" panose="020B0604020202020204" pitchFamily="34" charset="0"/>
            </a:endParaRPr>
          </a:p>
          <a:p>
            <a:pPr algn="ctr"/>
            <a:r>
              <a:rPr lang="en-GB" sz="1400" dirty="0">
                <a:latin typeface="Myriad Pro" panose="020B0503030403020204" pitchFamily="34" charset="0"/>
                <a:cs typeface="Arial" panose="020B0604020202020204" pitchFamily="34" charset="0"/>
              </a:rPr>
              <a:t>Scrutiny of software tools made available</a:t>
            </a:r>
          </a:p>
          <a:p>
            <a:pPr algn="ctr"/>
            <a:endParaRPr lang="en-GB" sz="1400" dirty="0">
              <a:latin typeface="Myriad Pro" panose="020B0503030403020204" pitchFamily="34" charset="0"/>
              <a:cs typeface="Arial" panose="020B0604020202020204" pitchFamily="34" charset="0"/>
            </a:endParaRPr>
          </a:p>
          <a:p>
            <a:pPr algn="ctr"/>
            <a:r>
              <a:rPr lang="en-GB" sz="1400" dirty="0">
                <a:latin typeface="Myriad Pro" panose="020B0503030403020204" pitchFamily="34" charset="0"/>
                <a:cs typeface="Arial" panose="020B0604020202020204" pitchFamily="34" charset="0"/>
              </a:rPr>
              <a:t>Hardware, firmware, and software meeting high security specifications</a:t>
            </a:r>
          </a:p>
          <a:p>
            <a:pPr algn="ctr"/>
            <a:endParaRPr lang="en-GB" sz="1400" dirty="0">
              <a:latin typeface="Myriad Pro" panose="020B0503030403020204" pitchFamily="34" charset="0"/>
              <a:cs typeface="Arial" panose="020B0604020202020204" pitchFamily="34" charset="0"/>
            </a:endParaRPr>
          </a:p>
          <a:p>
            <a:pPr algn="ctr"/>
            <a:r>
              <a:rPr lang="en-GB" sz="1400" dirty="0">
                <a:latin typeface="Myriad Pro" panose="020B0503030403020204" pitchFamily="34" charset="0"/>
                <a:cs typeface="Arial" panose="020B0604020202020204" pitchFamily="34" charset="0"/>
              </a:rPr>
              <a:t>Monitoring of researchers’ interactions (e.g. keylogging, screen captures)</a:t>
            </a:r>
          </a:p>
        </p:txBody>
      </p:sp>
      <p:sp>
        <p:nvSpPr>
          <p:cNvPr id="15" name="Rectangle 14">
            <a:extLst>
              <a:ext uri="{FF2B5EF4-FFF2-40B4-BE49-F238E27FC236}">
                <a16:creationId xmlns:a16="http://schemas.microsoft.com/office/drawing/2014/main" id="{209FA3DA-00CB-4900-A851-3B63BD4CA4E5}"/>
              </a:ext>
            </a:extLst>
          </p:cNvPr>
          <p:cNvSpPr/>
          <p:nvPr/>
        </p:nvSpPr>
        <p:spPr>
          <a:xfrm>
            <a:off x="4826425" y="3394532"/>
            <a:ext cx="2626107" cy="1815882"/>
          </a:xfrm>
          <a:prstGeom prst="rect">
            <a:avLst/>
          </a:prstGeom>
        </p:spPr>
        <p:txBody>
          <a:bodyPr wrap="square">
            <a:spAutoFit/>
          </a:bodyPr>
          <a:lstStyle/>
          <a:p>
            <a:pPr algn="ctr"/>
            <a:r>
              <a:rPr lang="en-GB" sz="1400" dirty="0">
                <a:latin typeface="Myriad Pro" panose="020B0503030403020204" pitchFamily="34" charset="0"/>
                <a:cs typeface="Arial" panose="020B0604020202020204" pitchFamily="34" charset="0"/>
              </a:rPr>
              <a:t>Audited access to safe rooms</a:t>
            </a:r>
          </a:p>
          <a:p>
            <a:pPr algn="ctr"/>
            <a:endParaRPr lang="en-GB" sz="1400" dirty="0">
              <a:latin typeface="Myriad Pro" panose="020B0503030403020204" pitchFamily="34" charset="0"/>
              <a:cs typeface="Arial" panose="020B0604020202020204" pitchFamily="34" charset="0"/>
            </a:endParaRPr>
          </a:p>
          <a:p>
            <a:pPr algn="ctr"/>
            <a:r>
              <a:rPr lang="en-GB" sz="1400" dirty="0">
                <a:latin typeface="Myriad Pro" panose="020B0503030403020204" pitchFamily="34" charset="0"/>
                <a:cs typeface="Arial" panose="020B0604020202020204" pitchFamily="34" charset="0"/>
              </a:rPr>
              <a:t>CCTV monitoring </a:t>
            </a:r>
          </a:p>
          <a:p>
            <a:pPr algn="ctr"/>
            <a:endParaRPr lang="en-GB" sz="1400" dirty="0">
              <a:latin typeface="Myriad Pro" panose="020B0503030403020204" pitchFamily="34" charset="0"/>
              <a:cs typeface="Arial" panose="020B0604020202020204" pitchFamily="34" charset="0"/>
            </a:endParaRPr>
          </a:p>
          <a:p>
            <a:pPr algn="ctr"/>
            <a:r>
              <a:rPr lang="en-GB" sz="1400" dirty="0">
                <a:latin typeface="Myriad Pro" panose="020B0503030403020204" pitchFamily="34" charset="0"/>
                <a:cs typeface="Arial" panose="020B0604020202020204" pitchFamily="34" charset="0"/>
              </a:rPr>
              <a:t>Coordination in allocating workstations to researchers</a:t>
            </a:r>
          </a:p>
          <a:p>
            <a:pPr algn="ctr"/>
            <a:endParaRPr lang="en-GB" sz="1400" dirty="0">
              <a:latin typeface="Myriad Pro" panose="020B0503030403020204" pitchFamily="34" charset="0"/>
              <a:cs typeface="Arial" panose="020B0604020202020204" pitchFamily="34" charset="0"/>
            </a:endParaRPr>
          </a:p>
          <a:p>
            <a:pPr algn="ctr"/>
            <a:endParaRPr lang="en-GB" sz="1400" dirty="0">
              <a:latin typeface="Myriad Pro" panose="020B0503030403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0E66F65-AECE-4FB0-8FB8-0A949D07EA4F}"/>
              </a:ext>
            </a:extLst>
          </p:cNvPr>
          <p:cNvSpPr/>
          <p:nvPr/>
        </p:nvSpPr>
        <p:spPr>
          <a:xfrm>
            <a:off x="8191500" y="3422515"/>
            <a:ext cx="3273807" cy="2462213"/>
          </a:xfrm>
          <a:prstGeom prst="rect">
            <a:avLst/>
          </a:prstGeom>
        </p:spPr>
        <p:txBody>
          <a:bodyPr wrap="square">
            <a:spAutoFit/>
          </a:bodyPr>
          <a:lstStyle/>
          <a:p>
            <a:pPr algn="ctr"/>
            <a:r>
              <a:rPr lang="en-GB" sz="1400" dirty="0">
                <a:latin typeface="Myriad Pro" panose="020B0503030403020204" pitchFamily="34" charset="0"/>
                <a:cs typeface="Arial" panose="020B0604020202020204" pitchFamily="34" charset="0"/>
              </a:rPr>
              <a:t>Processes audited against ISO standards &amp; DEA Accredited</a:t>
            </a:r>
          </a:p>
          <a:p>
            <a:pPr algn="ctr"/>
            <a:endParaRPr lang="en-GB" sz="1400" dirty="0">
              <a:latin typeface="Myriad Pro" panose="020B0503030403020204" pitchFamily="34" charset="0"/>
              <a:cs typeface="Arial" panose="020B0604020202020204" pitchFamily="34" charset="0"/>
            </a:endParaRPr>
          </a:p>
          <a:p>
            <a:pPr algn="ctr"/>
            <a:r>
              <a:rPr lang="en-GB" sz="1400" dirty="0">
                <a:latin typeface="Myriad Pro" panose="020B0503030403020204" pitchFamily="34" charset="0"/>
                <a:cs typeface="Arial" panose="020B0604020202020204" pitchFamily="34" charset="0"/>
              </a:rPr>
              <a:t>Regular audits of all security protocols</a:t>
            </a:r>
          </a:p>
          <a:p>
            <a:pPr algn="ctr"/>
            <a:endParaRPr lang="en-GB" sz="1400" dirty="0">
              <a:latin typeface="Myriad Pro" panose="020B0503030403020204" pitchFamily="34" charset="0"/>
              <a:cs typeface="Arial" panose="020B0604020202020204" pitchFamily="34" charset="0"/>
            </a:endParaRPr>
          </a:p>
          <a:p>
            <a:pPr algn="ctr"/>
            <a:r>
              <a:rPr lang="en-GB" sz="1400" dirty="0">
                <a:latin typeface="Myriad Pro" panose="020B0503030403020204" pitchFamily="34" charset="0"/>
                <a:cs typeface="Arial" panose="020B0604020202020204" pitchFamily="34" charset="0"/>
              </a:rPr>
              <a:t>Daily audits of researchers’ interactions</a:t>
            </a:r>
          </a:p>
          <a:p>
            <a:pPr algn="ctr"/>
            <a:endParaRPr lang="en-GB" sz="1400" dirty="0">
              <a:latin typeface="Myriad Pro" panose="020B0503030403020204" pitchFamily="34" charset="0"/>
              <a:cs typeface="Arial" panose="020B0604020202020204" pitchFamily="34" charset="0"/>
            </a:endParaRPr>
          </a:p>
          <a:p>
            <a:pPr algn="ctr"/>
            <a:r>
              <a:rPr lang="en-GB" sz="1400" dirty="0">
                <a:latin typeface="Myriad Pro" panose="020B0503030403020204" pitchFamily="34" charset="0"/>
                <a:cs typeface="Arial" panose="020B0604020202020204" pitchFamily="34" charset="0"/>
              </a:rPr>
              <a:t>Clear records of breaches of procedures</a:t>
            </a:r>
          </a:p>
          <a:p>
            <a:pPr algn="ctr"/>
            <a:endParaRPr lang="en-GB" sz="1400" dirty="0">
              <a:latin typeface="Myriad Pro" panose="020B0503030403020204" pitchFamily="34" charset="0"/>
              <a:cs typeface="Arial" panose="020B0604020202020204" pitchFamily="34" charset="0"/>
            </a:endParaRPr>
          </a:p>
          <a:p>
            <a:pPr algn="ctr"/>
            <a:endParaRPr lang="en-GB" sz="1400" dirty="0">
              <a:latin typeface="Myriad Pro" panose="020B0503030403020204" pitchFamily="34" charset="0"/>
              <a:cs typeface="Arial" panose="020B0604020202020204" pitchFamily="34" charset="0"/>
            </a:endParaRPr>
          </a:p>
        </p:txBody>
      </p:sp>
      <p:pic>
        <p:nvPicPr>
          <p:cNvPr id="18" name="Graphic 17" descr="Security Camera">
            <a:extLst>
              <a:ext uri="{FF2B5EF4-FFF2-40B4-BE49-F238E27FC236}">
                <a16:creationId xmlns:a16="http://schemas.microsoft.com/office/drawing/2014/main" id="{FAA74137-AFF7-4713-969E-C92931627E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1610" y="1981199"/>
            <a:ext cx="935737" cy="935737"/>
          </a:xfrm>
          <a:prstGeom prst="rect">
            <a:avLst/>
          </a:prstGeom>
        </p:spPr>
      </p:pic>
      <p:pic>
        <p:nvPicPr>
          <p:cNvPr id="20" name="Graphic 19" descr="Server">
            <a:extLst>
              <a:ext uri="{FF2B5EF4-FFF2-40B4-BE49-F238E27FC236}">
                <a16:creationId xmlns:a16="http://schemas.microsoft.com/office/drawing/2014/main" id="{02854CDF-55D9-4FD2-939D-3F74DACFA7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7583" y="1968500"/>
            <a:ext cx="935737" cy="935737"/>
          </a:xfrm>
          <a:prstGeom prst="rect">
            <a:avLst/>
          </a:prstGeom>
        </p:spPr>
      </p:pic>
      <p:pic>
        <p:nvPicPr>
          <p:cNvPr id="22" name="Graphic 21" descr="Clipboard">
            <a:extLst>
              <a:ext uri="{FF2B5EF4-FFF2-40B4-BE49-F238E27FC236}">
                <a16:creationId xmlns:a16="http://schemas.microsoft.com/office/drawing/2014/main" id="{B69B88AD-EA9B-403E-B129-58E664A3F6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35810" y="1981198"/>
            <a:ext cx="985187" cy="985187"/>
          </a:xfrm>
          <a:prstGeom prst="rect">
            <a:avLst/>
          </a:prstGeom>
        </p:spPr>
      </p:pic>
      <p:grpSp>
        <p:nvGrpSpPr>
          <p:cNvPr id="19" name="Group 18">
            <a:extLst>
              <a:ext uri="{FF2B5EF4-FFF2-40B4-BE49-F238E27FC236}">
                <a16:creationId xmlns:a16="http://schemas.microsoft.com/office/drawing/2014/main" id="{1C51FD4E-2FC8-4E17-A177-106C6FF5C61F}"/>
              </a:ext>
            </a:extLst>
          </p:cNvPr>
          <p:cNvGrpSpPr/>
          <p:nvPr/>
        </p:nvGrpSpPr>
        <p:grpSpPr>
          <a:xfrm>
            <a:off x="181353" y="119028"/>
            <a:ext cx="11967178" cy="6655971"/>
            <a:chOff x="181353" y="119028"/>
            <a:chExt cx="11967178" cy="6655971"/>
          </a:xfrm>
        </p:grpSpPr>
        <p:grpSp>
          <p:nvGrpSpPr>
            <p:cNvPr id="21" name="Group 20">
              <a:extLst>
                <a:ext uri="{FF2B5EF4-FFF2-40B4-BE49-F238E27FC236}">
                  <a16:creationId xmlns:a16="http://schemas.microsoft.com/office/drawing/2014/main" id="{291390F0-E17C-4736-96E5-FB4C5E145C6E}"/>
                </a:ext>
              </a:extLst>
            </p:cNvPr>
            <p:cNvGrpSpPr/>
            <p:nvPr/>
          </p:nvGrpSpPr>
          <p:grpSpPr>
            <a:xfrm>
              <a:off x="10170617" y="5724525"/>
              <a:ext cx="1977914" cy="1050474"/>
              <a:chOff x="10170617" y="5724525"/>
              <a:chExt cx="1977914" cy="1050474"/>
            </a:xfrm>
          </p:grpSpPr>
          <p:pic>
            <p:nvPicPr>
              <p:cNvPr id="24" name="Picture 23" descr="A close up of a logo&#10;&#10;Description automatically generated">
                <a:extLst>
                  <a:ext uri="{FF2B5EF4-FFF2-40B4-BE49-F238E27FC236}">
                    <a16:creationId xmlns:a16="http://schemas.microsoft.com/office/drawing/2014/main" id="{07FCCAC1-B2B1-4B0F-9FDE-2FB8F4E12B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25" name="TextBox 24">
                <a:extLst>
                  <a:ext uri="{FF2B5EF4-FFF2-40B4-BE49-F238E27FC236}">
                    <a16:creationId xmlns:a16="http://schemas.microsoft.com/office/drawing/2014/main" id="{C249074A-1533-4371-8618-B6D3F75DE982}"/>
                  </a:ext>
                </a:extLst>
              </p:cNvPr>
              <p:cNvSpPr txBox="1"/>
              <p:nvPr/>
            </p:nvSpPr>
            <p:spPr>
              <a:xfrm>
                <a:off x="10170617" y="6467222"/>
                <a:ext cx="1977914" cy="307777"/>
              </a:xfrm>
              <a:prstGeom prst="rect">
                <a:avLst/>
              </a:prstGeom>
              <a:noFill/>
            </p:spPr>
            <p:txBody>
              <a:bodyPr wrap="none" rtlCol="0">
                <a:spAutoFit/>
              </a:bodyPr>
              <a:lstStyle/>
              <a:p>
                <a:r>
                  <a:rPr lang="en-GB" sz="1400" dirty="0">
                    <a:latin typeface="Myriad Pro" panose="020B0503030403020204" pitchFamily="34" charset="0"/>
                  </a:rPr>
                  <a:t>Secure Research Service</a:t>
                </a:r>
              </a:p>
            </p:txBody>
          </p:sp>
        </p:grpSp>
        <p:pic>
          <p:nvPicPr>
            <p:cNvPr id="23" name="Picture 22">
              <a:extLst>
                <a:ext uri="{FF2B5EF4-FFF2-40B4-BE49-F238E27FC236}">
                  <a16:creationId xmlns:a16="http://schemas.microsoft.com/office/drawing/2014/main" id="{3AA601F1-44C0-47E8-9FC3-2068A3AEBF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1353" y="119028"/>
              <a:ext cx="2456693" cy="749810"/>
            </a:xfrm>
            <a:prstGeom prst="rect">
              <a:avLst/>
            </a:prstGeom>
          </p:spPr>
        </p:pic>
      </p:grpSp>
      <p:sp>
        <p:nvSpPr>
          <p:cNvPr id="26" name="Rectangle 25">
            <a:extLst>
              <a:ext uri="{FF2B5EF4-FFF2-40B4-BE49-F238E27FC236}">
                <a16:creationId xmlns:a16="http://schemas.microsoft.com/office/drawing/2014/main" id="{4D376289-3001-4D79-B299-99A6B959C7BB}"/>
              </a:ext>
            </a:extLst>
          </p:cNvPr>
          <p:cNvSpPr/>
          <p:nvPr/>
        </p:nvSpPr>
        <p:spPr>
          <a:xfrm>
            <a:off x="4075547" y="63057"/>
            <a:ext cx="4040907" cy="923330"/>
          </a:xfrm>
          <a:prstGeom prst="rect">
            <a:avLst/>
          </a:prstGeom>
        </p:spPr>
        <p:txBody>
          <a:bodyPr wrap="square">
            <a:spAutoFit/>
          </a:bodyPr>
          <a:lstStyle/>
          <a:p>
            <a:pPr algn="ctr"/>
            <a:r>
              <a:rPr lang="en-GB" sz="5400" dirty="0">
                <a:solidFill>
                  <a:srgbClr val="013756"/>
                </a:solidFill>
                <a:latin typeface="Myriad Pro" panose="020B0503030403020204" pitchFamily="34" charset="0"/>
                <a:ea typeface="Meiryo UI" panose="020B0604030504040204" pitchFamily="34" charset="-128"/>
                <a:cs typeface="Meiryo UI" panose="020B0604030504040204" pitchFamily="34" charset="-128"/>
              </a:rPr>
              <a:t>Safe Setting</a:t>
            </a:r>
            <a:endParaRPr lang="en-GB" sz="5400" dirty="0">
              <a:solidFill>
                <a:srgbClr val="013756"/>
              </a:solidFill>
              <a:latin typeface="Myriad Pro" panose="020B0503030403020204" pitchFamily="34" charset="0"/>
            </a:endParaRPr>
          </a:p>
        </p:txBody>
      </p:sp>
    </p:spTree>
    <p:extLst>
      <p:ext uri="{BB962C8B-B14F-4D97-AF65-F5344CB8AC3E}">
        <p14:creationId xmlns:p14="http://schemas.microsoft.com/office/powerpoint/2010/main" val="312632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81E2B7-4D7C-45B9-AD60-EE9417B7651A}"/>
              </a:ext>
            </a:extLst>
          </p:cNvPr>
          <p:cNvPicPr>
            <a:picLocks noChangeAspect="1"/>
          </p:cNvPicPr>
          <p:nvPr/>
        </p:nvPicPr>
        <p:blipFill>
          <a:blip r:embed="rId3">
            <a:alphaModFix amt="16000"/>
            <a:extLst>
              <a:ext uri="{28A0092B-C50C-407E-A947-70E740481C1C}">
                <a14:useLocalDpi xmlns:a14="http://schemas.microsoft.com/office/drawing/2010/main" val="0"/>
              </a:ext>
            </a:extLst>
          </a:blip>
          <a:stretch>
            <a:fillRect/>
          </a:stretch>
        </p:blipFill>
        <p:spPr>
          <a:xfrm>
            <a:off x="2955221" y="-251525"/>
            <a:ext cx="7043558" cy="9386323"/>
          </a:xfrm>
          <a:prstGeom prst="rect">
            <a:avLst/>
          </a:prstGeom>
        </p:spPr>
      </p:pic>
      <p:pic>
        <p:nvPicPr>
          <p:cNvPr id="7" name="Graphic 6" descr="Bank">
            <a:extLst>
              <a:ext uri="{FF2B5EF4-FFF2-40B4-BE49-F238E27FC236}">
                <a16:creationId xmlns:a16="http://schemas.microsoft.com/office/drawing/2014/main" id="{35374107-9476-4F0A-A386-41ED12ED56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909" y="2731874"/>
            <a:ext cx="1811982" cy="1811982"/>
          </a:xfrm>
          <a:prstGeom prst="rect">
            <a:avLst/>
          </a:prstGeom>
        </p:spPr>
      </p:pic>
      <p:pic>
        <p:nvPicPr>
          <p:cNvPr id="9" name="Graphic 8" descr="Building">
            <a:extLst>
              <a:ext uri="{FF2B5EF4-FFF2-40B4-BE49-F238E27FC236}">
                <a16:creationId xmlns:a16="http://schemas.microsoft.com/office/drawing/2014/main" id="{0D8E6477-056C-4DE9-A7A3-B45650FF50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68967" y="2673860"/>
            <a:ext cx="1811982" cy="1811982"/>
          </a:xfrm>
          <a:prstGeom prst="rect">
            <a:avLst/>
          </a:prstGeom>
        </p:spPr>
      </p:pic>
      <p:pic>
        <p:nvPicPr>
          <p:cNvPr id="11" name="Graphic 10" descr="Security Camera">
            <a:extLst>
              <a:ext uri="{FF2B5EF4-FFF2-40B4-BE49-F238E27FC236}">
                <a16:creationId xmlns:a16="http://schemas.microsoft.com/office/drawing/2014/main" id="{74AC316F-E43F-4946-817E-B59BAEC20E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9045" y="2731874"/>
            <a:ext cx="1811982" cy="1811982"/>
          </a:xfrm>
          <a:prstGeom prst="rect">
            <a:avLst/>
          </a:prstGeom>
        </p:spPr>
      </p:pic>
      <p:sp>
        <p:nvSpPr>
          <p:cNvPr id="12" name="Rectangle 11">
            <a:extLst>
              <a:ext uri="{FF2B5EF4-FFF2-40B4-BE49-F238E27FC236}">
                <a16:creationId xmlns:a16="http://schemas.microsoft.com/office/drawing/2014/main" id="{7CC22263-4307-4073-8CC1-3AE80D559AC5}"/>
              </a:ext>
            </a:extLst>
          </p:cNvPr>
          <p:cNvSpPr/>
          <p:nvPr/>
        </p:nvSpPr>
        <p:spPr>
          <a:xfrm>
            <a:off x="4537676" y="1947424"/>
            <a:ext cx="3040449" cy="646331"/>
          </a:xfrm>
          <a:prstGeom prst="rect">
            <a:avLst/>
          </a:prstGeom>
        </p:spPr>
        <p:txBody>
          <a:bodyPr wrap="square">
            <a:spAutoFit/>
          </a:bodyPr>
          <a:lstStyle/>
          <a:p>
            <a:pPr algn="ctr"/>
            <a:r>
              <a:rPr lang="en-GB" b="1" dirty="0">
                <a:latin typeface="Myriad Pro" panose="020B0503030403020204" pitchFamily="34" charset="0"/>
                <a:cs typeface="Arial" panose="020B0604020202020204" pitchFamily="34" charset="0"/>
              </a:rPr>
              <a:t>Approved safe site in a Government Department</a:t>
            </a:r>
          </a:p>
        </p:txBody>
      </p:sp>
      <p:sp>
        <p:nvSpPr>
          <p:cNvPr id="13" name="Rectangle 12">
            <a:extLst>
              <a:ext uri="{FF2B5EF4-FFF2-40B4-BE49-F238E27FC236}">
                <a16:creationId xmlns:a16="http://schemas.microsoft.com/office/drawing/2014/main" id="{BAD436A8-14DF-4CAF-A8E0-3EFB4C2B45A1}"/>
              </a:ext>
            </a:extLst>
          </p:cNvPr>
          <p:cNvSpPr/>
          <p:nvPr/>
        </p:nvSpPr>
        <p:spPr>
          <a:xfrm>
            <a:off x="8549063" y="1947424"/>
            <a:ext cx="2851791" cy="646331"/>
          </a:xfrm>
          <a:prstGeom prst="rect">
            <a:avLst/>
          </a:prstGeom>
        </p:spPr>
        <p:txBody>
          <a:bodyPr wrap="square">
            <a:spAutoFit/>
          </a:bodyPr>
          <a:lstStyle/>
          <a:p>
            <a:pPr algn="ctr"/>
            <a:r>
              <a:rPr lang="en-GB" b="1" dirty="0">
                <a:latin typeface="Myriad Pro" panose="020B0503030403020204" pitchFamily="34" charset="0"/>
                <a:cs typeface="Arial" panose="020B0604020202020204" pitchFamily="34" charset="0"/>
              </a:rPr>
              <a:t>Approved site at their own premises</a:t>
            </a:r>
          </a:p>
        </p:txBody>
      </p:sp>
      <p:sp>
        <p:nvSpPr>
          <p:cNvPr id="14" name="Rectangle 13">
            <a:extLst>
              <a:ext uri="{FF2B5EF4-FFF2-40B4-BE49-F238E27FC236}">
                <a16:creationId xmlns:a16="http://schemas.microsoft.com/office/drawing/2014/main" id="{7DEFCFEF-34B2-4451-9499-2A3C9A4C9F6C}"/>
              </a:ext>
            </a:extLst>
          </p:cNvPr>
          <p:cNvSpPr/>
          <p:nvPr/>
        </p:nvSpPr>
        <p:spPr>
          <a:xfrm>
            <a:off x="770255" y="2085923"/>
            <a:ext cx="2709563" cy="369332"/>
          </a:xfrm>
          <a:prstGeom prst="rect">
            <a:avLst/>
          </a:prstGeom>
        </p:spPr>
        <p:txBody>
          <a:bodyPr wrap="square">
            <a:spAutoFit/>
          </a:bodyPr>
          <a:lstStyle/>
          <a:p>
            <a:pPr algn="ctr"/>
            <a:r>
              <a:rPr lang="en-GB" b="1" dirty="0">
                <a:latin typeface="Myriad Pro" panose="020B0503030403020204" pitchFamily="34" charset="0"/>
                <a:cs typeface="Arial" panose="020B0604020202020204" pitchFamily="34" charset="0"/>
              </a:rPr>
              <a:t>Safe room at ONS Site</a:t>
            </a:r>
          </a:p>
        </p:txBody>
      </p:sp>
      <p:sp>
        <p:nvSpPr>
          <p:cNvPr id="15" name="Rectangle 14">
            <a:extLst>
              <a:ext uri="{FF2B5EF4-FFF2-40B4-BE49-F238E27FC236}">
                <a16:creationId xmlns:a16="http://schemas.microsoft.com/office/drawing/2014/main" id="{7A2D0C5D-08DC-4E05-8BE1-616E67CD4EBB}"/>
              </a:ext>
            </a:extLst>
          </p:cNvPr>
          <p:cNvSpPr/>
          <p:nvPr/>
        </p:nvSpPr>
        <p:spPr>
          <a:xfrm>
            <a:off x="770255" y="4576197"/>
            <a:ext cx="2709563" cy="584775"/>
          </a:xfrm>
          <a:prstGeom prst="rect">
            <a:avLst/>
          </a:prstGeom>
        </p:spPr>
        <p:txBody>
          <a:bodyPr wrap="square">
            <a:spAutoFit/>
          </a:bodyPr>
          <a:lstStyle/>
          <a:p>
            <a:pPr algn="ctr"/>
            <a:r>
              <a:rPr lang="en-GB" sz="1600" dirty="0">
                <a:latin typeface="Myriad Pro" panose="020B0503030403020204" pitchFamily="34" charset="0"/>
                <a:cs typeface="Arial" panose="020B0604020202020204" pitchFamily="34" charset="0"/>
              </a:rPr>
              <a:t>Safe rooms across the ONS Estate</a:t>
            </a:r>
          </a:p>
        </p:txBody>
      </p:sp>
      <p:sp>
        <p:nvSpPr>
          <p:cNvPr id="19" name="Rectangle 18">
            <a:extLst>
              <a:ext uri="{FF2B5EF4-FFF2-40B4-BE49-F238E27FC236}">
                <a16:creationId xmlns:a16="http://schemas.microsoft.com/office/drawing/2014/main" id="{4BA599FE-8712-4A53-9FAA-641C79E83F92}"/>
              </a:ext>
            </a:extLst>
          </p:cNvPr>
          <p:cNvSpPr/>
          <p:nvPr/>
        </p:nvSpPr>
        <p:spPr>
          <a:xfrm>
            <a:off x="4330700" y="4576197"/>
            <a:ext cx="3454400" cy="830997"/>
          </a:xfrm>
          <a:prstGeom prst="rect">
            <a:avLst/>
          </a:prstGeom>
        </p:spPr>
        <p:txBody>
          <a:bodyPr wrap="square">
            <a:spAutoFit/>
          </a:bodyPr>
          <a:lstStyle/>
          <a:p>
            <a:pPr algn="ctr"/>
            <a:r>
              <a:rPr lang="en-GB" sz="1600" dirty="0">
                <a:latin typeface="Myriad Pro" panose="020B0503030403020204" pitchFamily="34" charset="0"/>
                <a:cs typeface="Arial" panose="020B0604020202020204" pitchFamily="34" charset="0"/>
              </a:rPr>
              <a:t>Safe settings set up in Government Departments meeting high security standards</a:t>
            </a:r>
          </a:p>
        </p:txBody>
      </p:sp>
      <p:sp>
        <p:nvSpPr>
          <p:cNvPr id="20" name="Rectangle 19">
            <a:extLst>
              <a:ext uri="{FF2B5EF4-FFF2-40B4-BE49-F238E27FC236}">
                <a16:creationId xmlns:a16="http://schemas.microsoft.com/office/drawing/2014/main" id="{6CB2976D-A428-4E48-A75B-62E38E3DF3AC}"/>
              </a:ext>
            </a:extLst>
          </p:cNvPr>
          <p:cNvSpPr/>
          <p:nvPr/>
        </p:nvSpPr>
        <p:spPr>
          <a:xfrm>
            <a:off x="8247759" y="4587377"/>
            <a:ext cx="3454399" cy="1077218"/>
          </a:xfrm>
          <a:prstGeom prst="rect">
            <a:avLst/>
          </a:prstGeom>
        </p:spPr>
        <p:txBody>
          <a:bodyPr wrap="square">
            <a:spAutoFit/>
          </a:bodyPr>
          <a:lstStyle/>
          <a:p>
            <a:pPr algn="ctr"/>
            <a:r>
              <a:rPr lang="en-GB" sz="1600" dirty="0">
                <a:latin typeface="Myriad Pro" panose="020B0503030403020204" pitchFamily="34" charset="0"/>
                <a:cs typeface="Arial" panose="020B0604020202020204" pitchFamily="34" charset="0"/>
              </a:rPr>
              <a:t>Safe settings set up in business or academic premises after agreement with ONS, complying with our security standards</a:t>
            </a:r>
          </a:p>
        </p:txBody>
      </p:sp>
      <p:grpSp>
        <p:nvGrpSpPr>
          <p:cNvPr id="17" name="Group 16">
            <a:extLst>
              <a:ext uri="{FF2B5EF4-FFF2-40B4-BE49-F238E27FC236}">
                <a16:creationId xmlns:a16="http://schemas.microsoft.com/office/drawing/2014/main" id="{589B5DC3-7014-4D12-AB45-E1CC40CBE86B}"/>
              </a:ext>
            </a:extLst>
          </p:cNvPr>
          <p:cNvGrpSpPr/>
          <p:nvPr/>
        </p:nvGrpSpPr>
        <p:grpSpPr>
          <a:xfrm>
            <a:off x="181353" y="119028"/>
            <a:ext cx="11967178" cy="6655971"/>
            <a:chOff x="181353" y="119028"/>
            <a:chExt cx="11967178" cy="6655971"/>
          </a:xfrm>
        </p:grpSpPr>
        <p:grpSp>
          <p:nvGrpSpPr>
            <p:cNvPr id="21" name="Group 20">
              <a:extLst>
                <a:ext uri="{FF2B5EF4-FFF2-40B4-BE49-F238E27FC236}">
                  <a16:creationId xmlns:a16="http://schemas.microsoft.com/office/drawing/2014/main" id="{8A1103F2-3578-4F04-9351-A60553694B3A}"/>
                </a:ext>
              </a:extLst>
            </p:cNvPr>
            <p:cNvGrpSpPr/>
            <p:nvPr/>
          </p:nvGrpSpPr>
          <p:grpSpPr>
            <a:xfrm>
              <a:off x="10170617" y="5724525"/>
              <a:ext cx="1977914" cy="1050474"/>
              <a:chOff x="10170617" y="5724525"/>
              <a:chExt cx="1977914" cy="1050474"/>
            </a:xfrm>
          </p:grpSpPr>
          <p:pic>
            <p:nvPicPr>
              <p:cNvPr id="23" name="Picture 22" descr="A close up of a logo&#10;&#10;Description automatically generated">
                <a:extLst>
                  <a:ext uri="{FF2B5EF4-FFF2-40B4-BE49-F238E27FC236}">
                    <a16:creationId xmlns:a16="http://schemas.microsoft.com/office/drawing/2014/main" id="{02B84BEE-3E7E-496D-8C9A-83B7466F46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24" name="TextBox 23">
                <a:extLst>
                  <a:ext uri="{FF2B5EF4-FFF2-40B4-BE49-F238E27FC236}">
                    <a16:creationId xmlns:a16="http://schemas.microsoft.com/office/drawing/2014/main" id="{A17613BD-9792-4C89-9D54-2FB2EDA7274D}"/>
                  </a:ext>
                </a:extLst>
              </p:cNvPr>
              <p:cNvSpPr txBox="1"/>
              <p:nvPr/>
            </p:nvSpPr>
            <p:spPr>
              <a:xfrm>
                <a:off x="10170617" y="6467222"/>
                <a:ext cx="1977914" cy="307777"/>
              </a:xfrm>
              <a:prstGeom prst="rect">
                <a:avLst/>
              </a:prstGeom>
              <a:noFill/>
            </p:spPr>
            <p:txBody>
              <a:bodyPr wrap="none" rtlCol="0">
                <a:spAutoFit/>
              </a:bodyPr>
              <a:lstStyle/>
              <a:p>
                <a:r>
                  <a:rPr lang="en-GB" sz="1400" dirty="0">
                    <a:latin typeface="Myriad Pro" panose="020B0503030403020204" pitchFamily="34" charset="0"/>
                  </a:rPr>
                  <a:t>Secure Research Service</a:t>
                </a:r>
              </a:p>
            </p:txBody>
          </p:sp>
        </p:grpSp>
        <p:pic>
          <p:nvPicPr>
            <p:cNvPr id="22" name="Picture 21">
              <a:extLst>
                <a:ext uri="{FF2B5EF4-FFF2-40B4-BE49-F238E27FC236}">
                  <a16:creationId xmlns:a16="http://schemas.microsoft.com/office/drawing/2014/main" id="{A61FC366-9CC6-4BF2-94C1-98A1F972DBD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1353" y="119028"/>
              <a:ext cx="2456693" cy="749810"/>
            </a:xfrm>
            <a:prstGeom prst="rect">
              <a:avLst/>
            </a:prstGeom>
          </p:spPr>
        </p:pic>
      </p:grpSp>
      <p:sp>
        <p:nvSpPr>
          <p:cNvPr id="25" name="Rectangle 24">
            <a:extLst>
              <a:ext uri="{FF2B5EF4-FFF2-40B4-BE49-F238E27FC236}">
                <a16:creationId xmlns:a16="http://schemas.microsoft.com/office/drawing/2014/main" id="{A3EE9B6B-22C0-4425-A534-C20BE1D29985}"/>
              </a:ext>
            </a:extLst>
          </p:cNvPr>
          <p:cNvSpPr/>
          <p:nvPr/>
        </p:nvSpPr>
        <p:spPr>
          <a:xfrm>
            <a:off x="4037447" y="63057"/>
            <a:ext cx="4040907" cy="923330"/>
          </a:xfrm>
          <a:prstGeom prst="rect">
            <a:avLst/>
          </a:prstGeom>
        </p:spPr>
        <p:txBody>
          <a:bodyPr wrap="square">
            <a:spAutoFit/>
          </a:bodyPr>
          <a:lstStyle/>
          <a:p>
            <a:pPr algn="ctr"/>
            <a:r>
              <a:rPr lang="en-GB" sz="5400" dirty="0">
                <a:solidFill>
                  <a:srgbClr val="013756"/>
                </a:solidFill>
                <a:latin typeface="Myriad Pro" panose="020B0503030403020204" pitchFamily="34" charset="0"/>
                <a:ea typeface="Meiryo UI" panose="020B0604030504040204" pitchFamily="34" charset="-128"/>
                <a:cs typeface="Meiryo UI" panose="020B0604030504040204" pitchFamily="34" charset="-128"/>
              </a:rPr>
              <a:t>Safe Setting</a:t>
            </a:r>
            <a:endParaRPr lang="en-GB" sz="5400" dirty="0">
              <a:solidFill>
                <a:srgbClr val="013756"/>
              </a:solidFill>
              <a:latin typeface="Myriad Pro" panose="020B0503030403020204" pitchFamily="34" charset="0"/>
            </a:endParaRPr>
          </a:p>
        </p:txBody>
      </p:sp>
      <p:sp>
        <p:nvSpPr>
          <p:cNvPr id="2" name="TextBox 1">
            <a:extLst>
              <a:ext uri="{FF2B5EF4-FFF2-40B4-BE49-F238E27FC236}">
                <a16:creationId xmlns:a16="http://schemas.microsoft.com/office/drawing/2014/main" id="{9D04FFD1-0D86-4749-841B-CC18ED82830E}"/>
              </a:ext>
            </a:extLst>
          </p:cNvPr>
          <p:cNvSpPr txBox="1"/>
          <p:nvPr/>
        </p:nvSpPr>
        <p:spPr>
          <a:xfrm>
            <a:off x="4305337" y="1028700"/>
            <a:ext cx="3505127" cy="646331"/>
          </a:xfrm>
          <a:prstGeom prst="rect">
            <a:avLst/>
          </a:prstGeom>
          <a:noFill/>
        </p:spPr>
        <p:txBody>
          <a:bodyPr wrap="none" rtlCol="0">
            <a:spAutoFit/>
          </a:bodyPr>
          <a:lstStyle/>
          <a:p>
            <a:r>
              <a:rPr lang="en-GB" sz="3600" dirty="0">
                <a:latin typeface="Myriad Pro" panose="020B0503030403020204" pitchFamily="34" charset="0"/>
              </a:rPr>
              <a:t>Access to the SRS</a:t>
            </a:r>
          </a:p>
        </p:txBody>
      </p:sp>
    </p:spTree>
    <p:extLst>
      <p:ext uri="{BB962C8B-B14F-4D97-AF65-F5344CB8AC3E}">
        <p14:creationId xmlns:p14="http://schemas.microsoft.com/office/powerpoint/2010/main" val="2971045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A picture containing clipart&#10;&#10;Description automatically generated">
            <a:extLst>
              <a:ext uri="{FF2B5EF4-FFF2-40B4-BE49-F238E27FC236}">
                <a16:creationId xmlns:a16="http://schemas.microsoft.com/office/drawing/2014/main" id="{424B0D30-460F-4EA1-A1A5-B09B74AB2C70}"/>
              </a:ext>
            </a:extLst>
          </p:cNvPr>
          <p:cNvPicPr>
            <a:picLocks noChangeAspect="1"/>
          </p:cNvPicPr>
          <p:nvPr/>
        </p:nvPicPr>
        <p:blipFill>
          <a:blip r:embed="rId3">
            <a:alphaModFix amt="16000"/>
            <a:extLst>
              <a:ext uri="{28A0092B-C50C-407E-A947-70E740481C1C}">
                <a14:useLocalDpi xmlns:a14="http://schemas.microsoft.com/office/drawing/2010/main" val="0"/>
              </a:ext>
            </a:extLst>
          </a:blip>
          <a:stretch>
            <a:fillRect/>
          </a:stretch>
        </p:blipFill>
        <p:spPr>
          <a:xfrm>
            <a:off x="2351071" y="-46577"/>
            <a:ext cx="6822797" cy="9082439"/>
          </a:xfrm>
          <a:prstGeom prst="rect">
            <a:avLst/>
          </a:prstGeom>
        </p:spPr>
      </p:pic>
      <p:sp>
        <p:nvSpPr>
          <p:cNvPr id="31" name="Freeform: Shape 30">
            <a:extLst>
              <a:ext uri="{FF2B5EF4-FFF2-40B4-BE49-F238E27FC236}">
                <a16:creationId xmlns:a16="http://schemas.microsoft.com/office/drawing/2014/main" id="{4E60039B-F884-4CB5-8BFD-E5E52DFB318F}"/>
              </a:ext>
            </a:extLst>
          </p:cNvPr>
          <p:cNvSpPr/>
          <p:nvPr/>
        </p:nvSpPr>
        <p:spPr>
          <a:xfrm>
            <a:off x="3982605" y="2502757"/>
            <a:ext cx="1761539" cy="1585208"/>
          </a:xfrm>
          <a:custGeom>
            <a:avLst/>
            <a:gdLst>
              <a:gd name="connsiteX0" fmla="*/ 0 w 1553194"/>
              <a:gd name="connsiteY0" fmla="*/ 0 h 1606813"/>
              <a:gd name="connsiteX1" fmla="*/ 171 w 1553194"/>
              <a:gd name="connsiteY1" fmla="*/ 139 h 1606813"/>
              <a:gd name="connsiteX2" fmla="*/ 1553194 w 1553194"/>
              <a:gd name="connsiteY2" fmla="*/ 1272352 h 1606813"/>
              <a:gd name="connsiteX3" fmla="*/ 1553194 w 1553194"/>
              <a:gd name="connsiteY3" fmla="*/ 1606813 h 1606813"/>
              <a:gd name="connsiteX4" fmla="*/ 0 w 1553194"/>
              <a:gd name="connsiteY4" fmla="*/ 682906 h 1606813"/>
              <a:gd name="connsiteX5" fmla="*/ 0 w 1553194"/>
              <a:gd name="connsiteY5" fmla="*/ 0 h 1606813"/>
              <a:gd name="connsiteX0" fmla="*/ 0 w 1761539"/>
              <a:gd name="connsiteY0" fmla="*/ 0 h 1606813"/>
              <a:gd name="connsiteX1" fmla="*/ 171 w 1761539"/>
              <a:gd name="connsiteY1" fmla="*/ 139 h 1606813"/>
              <a:gd name="connsiteX2" fmla="*/ 1761539 w 1761539"/>
              <a:gd name="connsiteY2" fmla="*/ 1445973 h 1606813"/>
              <a:gd name="connsiteX3" fmla="*/ 1553194 w 1761539"/>
              <a:gd name="connsiteY3" fmla="*/ 1606813 h 1606813"/>
              <a:gd name="connsiteX4" fmla="*/ 0 w 1761539"/>
              <a:gd name="connsiteY4" fmla="*/ 682906 h 1606813"/>
              <a:gd name="connsiteX5" fmla="*/ 0 w 1761539"/>
              <a:gd name="connsiteY5" fmla="*/ 0 h 160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1539" h="1606813">
                <a:moveTo>
                  <a:pt x="0" y="0"/>
                </a:moveTo>
                <a:lnTo>
                  <a:pt x="171" y="139"/>
                </a:lnTo>
                <a:lnTo>
                  <a:pt x="1761539" y="1445973"/>
                </a:lnTo>
                <a:lnTo>
                  <a:pt x="1553194" y="1606813"/>
                </a:lnTo>
                <a:lnTo>
                  <a:pt x="0" y="682906"/>
                </a:lnTo>
                <a:lnTo>
                  <a:pt x="0" y="0"/>
                </a:lnTo>
                <a:close/>
              </a:path>
            </a:pathLst>
          </a:custGeom>
          <a:solidFill>
            <a:srgbClr val="009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yriad Pro" panose="020B0503030403020204" pitchFamily="34" charset="0"/>
            </a:endParaRPr>
          </a:p>
        </p:txBody>
      </p:sp>
      <p:sp>
        <p:nvSpPr>
          <p:cNvPr id="29" name="Freeform: Shape 28">
            <a:extLst>
              <a:ext uri="{FF2B5EF4-FFF2-40B4-BE49-F238E27FC236}">
                <a16:creationId xmlns:a16="http://schemas.microsoft.com/office/drawing/2014/main" id="{61FC1FDD-627A-4867-97D6-ED974E5E34BA}"/>
              </a:ext>
            </a:extLst>
          </p:cNvPr>
          <p:cNvSpPr/>
          <p:nvPr/>
        </p:nvSpPr>
        <p:spPr>
          <a:xfrm>
            <a:off x="3978437" y="3132354"/>
            <a:ext cx="1640657" cy="1411810"/>
          </a:xfrm>
          <a:custGeom>
            <a:avLst/>
            <a:gdLst>
              <a:gd name="connsiteX0" fmla="*/ 0 w 1553194"/>
              <a:gd name="connsiteY0" fmla="*/ 0 h 1411928"/>
              <a:gd name="connsiteX1" fmla="*/ 1553194 w 1553194"/>
              <a:gd name="connsiteY1" fmla="*/ 931010 h 1411928"/>
              <a:gd name="connsiteX2" fmla="*/ 1553194 w 1553194"/>
              <a:gd name="connsiteY2" fmla="*/ 1411928 h 1411928"/>
              <a:gd name="connsiteX3" fmla="*/ 88 w 1553194"/>
              <a:gd name="connsiteY3" fmla="*/ 682949 h 1411928"/>
              <a:gd name="connsiteX4" fmla="*/ 0 w 1553194"/>
              <a:gd name="connsiteY4" fmla="*/ 682907 h 1411928"/>
              <a:gd name="connsiteX5" fmla="*/ 0 w 1553194"/>
              <a:gd name="connsiteY5" fmla="*/ 0 h 141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194" h="1411928">
                <a:moveTo>
                  <a:pt x="0" y="0"/>
                </a:moveTo>
                <a:lnTo>
                  <a:pt x="1553194" y="931010"/>
                </a:lnTo>
                <a:lnTo>
                  <a:pt x="1553194" y="1411928"/>
                </a:lnTo>
                <a:lnTo>
                  <a:pt x="88" y="682949"/>
                </a:lnTo>
                <a:lnTo>
                  <a:pt x="0" y="682907"/>
                </a:lnTo>
                <a:lnTo>
                  <a:pt x="0" y="0"/>
                </a:lnTo>
                <a:close/>
              </a:path>
            </a:pathLst>
          </a:custGeom>
          <a:solidFill>
            <a:srgbClr val="FB9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yriad Pro" panose="020B0503030403020204" pitchFamily="34" charset="0"/>
            </a:endParaRPr>
          </a:p>
        </p:txBody>
      </p:sp>
      <p:sp>
        <p:nvSpPr>
          <p:cNvPr id="66" name="Rectangle 65">
            <a:extLst>
              <a:ext uri="{FF2B5EF4-FFF2-40B4-BE49-F238E27FC236}">
                <a16:creationId xmlns:a16="http://schemas.microsoft.com/office/drawing/2014/main" id="{181FBBC6-1A46-41D9-91C4-651C151388AF}"/>
              </a:ext>
            </a:extLst>
          </p:cNvPr>
          <p:cNvSpPr/>
          <p:nvPr/>
        </p:nvSpPr>
        <p:spPr>
          <a:xfrm flipV="1">
            <a:off x="7505383" y="3568700"/>
            <a:ext cx="898271" cy="854687"/>
          </a:xfrm>
          <a:custGeom>
            <a:avLst/>
            <a:gdLst>
              <a:gd name="connsiteX0" fmla="*/ 0 w 3931920"/>
              <a:gd name="connsiteY0" fmla="*/ 0 h 626087"/>
              <a:gd name="connsiteX1" fmla="*/ 3931920 w 3931920"/>
              <a:gd name="connsiteY1" fmla="*/ 0 h 626087"/>
              <a:gd name="connsiteX2" fmla="*/ 3931920 w 3931920"/>
              <a:gd name="connsiteY2" fmla="*/ 626087 h 626087"/>
              <a:gd name="connsiteX3" fmla="*/ 0 w 3931920"/>
              <a:gd name="connsiteY3" fmla="*/ 626087 h 626087"/>
              <a:gd name="connsiteX4" fmla="*/ 0 w 3931920"/>
              <a:gd name="connsiteY4" fmla="*/ 0 h 626087"/>
              <a:gd name="connsiteX0" fmla="*/ 3246120 w 3931920"/>
              <a:gd name="connsiteY0" fmla="*/ 843280 h 843280"/>
              <a:gd name="connsiteX1" fmla="*/ 3931920 w 3931920"/>
              <a:gd name="connsiteY1" fmla="*/ 0 h 843280"/>
              <a:gd name="connsiteX2" fmla="*/ 3931920 w 3931920"/>
              <a:gd name="connsiteY2" fmla="*/ 626087 h 843280"/>
              <a:gd name="connsiteX3" fmla="*/ 0 w 3931920"/>
              <a:gd name="connsiteY3" fmla="*/ 626087 h 843280"/>
              <a:gd name="connsiteX4" fmla="*/ 3246120 w 3931920"/>
              <a:gd name="connsiteY4" fmla="*/ 843280 h 843280"/>
              <a:gd name="connsiteX0" fmla="*/ 0 w 685800"/>
              <a:gd name="connsiteY0" fmla="*/ 843280 h 854687"/>
              <a:gd name="connsiteX1" fmla="*/ 685800 w 685800"/>
              <a:gd name="connsiteY1" fmla="*/ 0 h 854687"/>
              <a:gd name="connsiteX2" fmla="*/ 685800 w 685800"/>
              <a:gd name="connsiteY2" fmla="*/ 626087 h 854687"/>
              <a:gd name="connsiteX3" fmla="*/ 20320 w 685800"/>
              <a:gd name="connsiteY3" fmla="*/ 854687 h 854687"/>
              <a:gd name="connsiteX4" fmla="*/ 0 w 685800"/>
              <a:gd name="connsiteY4" fmla="*/ 843280 h 85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854687">
                <a:moveTo>
                  <a:pt x="0" y="843280"/>
                </a:moveTo>
                <a:lnTo>
                  <a:pt x="685800" y="0"/>
                </a:lnTo>
                <a:lnTo>
                  <a:pt x="685800" y="626087"/>
                </a:lnTo>
                <a:lnTo>
                  <a:pt x="20320" y="854687"/>
                </a:lnTo>
                <a:lnTo>
                  <a:pt x="0" y="843280"/>
                </a:lnTo>
                <a:close/>
              </a:path>
            </a:pathLst>
          </a:custGeom>
          <a:solidFill>
            <a:srgbClr val="9F2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yriad Pro" panose="020B0503030403020204" pitchFamily="34" charset="0"/>
            </a:endParaRPr>
          </a:p>
        </p:txBody>
      </p:sp>
      <p:sp>
        <p:nvSpPr>
          <p:cNvPr id="9" name="Rectangle 8">
            <a:extLst>
              <a:ext uri="{FF2B5EF4-FFF2-40B4-BE49-F238E27FC236}">
                <a16:creationId xmlns:a16="http://schemas.microsoft.com/office/drawing/2014/main" id="{C65AD5BA-B7E8-4758-AA1F-E868B4BA7BF5}"/>
              </a:ext>
            </a:extLst>
          </p:cNvPr>
          <p:cNvSpPr/>
          <p:nvPr/>
        </p:nvSpPr>
        <p:spPr>
          <a:xfrm>
            <a:off x="1828" y="1890381"/>
            <a:ext cx="3985539" cy="628663"/>
          </a:xfrm>
          <a:prstGeom prst="rect">
            <a:avLst/>
          </a:prstGeom>
          <a:solidFill>
            <a:srgbClr val="01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yriad Pro" panose="020B0503030403020204" pitchFamily="34" charset="0"/>
              </a:rPr>
              <a:t>ONS Data</a:t>
            </a:r>
          </a:p>
        </p:txBody>
      </p:sp>
      <p:sp>
        <p:nvSpPr>
          <p:cNvPr id="10" name="Rectangle 9">
            <a:extLst>
              <a:ext uri="{FF2B5EF4-FFF2-40B4-BE49-F238E27FC236}">
                <a16:creationId xmlns:a16="http://schemas.microsoft.com/office/drawing/2014/main" id="{26FF1AA4-A863-4147-8CCF-D3EBB0AE98C9}"/>
              </a:ext>
            </a:extLst>
          </p:cNvPr>
          <p:cNvSpPr/>
          <p:nvPr/>
        </p:nvSpPr>
        <p:spPr>
          <a:xfrm>
            <a:off x="-2800" y="2509887"/>
            <a:ext cx="3985535" cy="627691"/>
          </a:xfrm>
          <a:prstGeom prst="rect">
            <a:avLst/>
          </a:prstGeom>
          <a:solidFill>
            <a:srgbClr val="009C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latin typeface="Myriad Pro" panose="020B0503030403020204" pitchFamily="34" charset="0"/>
              </a:rPr>
              <a:t>Data from other Government Departments</a:t>
            </a:r>
          </a:p>
        </p:txBody>
      </p:sp>
      <p:sp>
        <p:nvSpPr>
          <p:cNvPr id="11" name="Rectangle 10">
            <a:extLst>
              <a:ext uri="{FF2B5EF4-FFF2-40B4-BE49-F238E27FC236}">
                <a16:creationId xmlns:a16="http://schemas.microsoft.com/office/drawing/2014/main" id="{EB1B4FF6-0D10-43F6-B34A-82D30A235701}"/>
              </a:ext>
            </a:extLst>
          </p:cNvPr>
          <p:cNvSpPr/>
          <p:nvPr/>
        </p:nvSpPr>
        <p:spPr>
          <a:xfrm>
            <a:off x="-2797" y="3132354"/>
            <a:ext cx="3985534" cy="637721"/>
          </a:xfrm>
          <a:prstGeom prst="rect">
            <a:avLst/>
          </a:prstGeom>
          <a:solidFill>
            <a:srgbClr val="FB9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yriad Pro" panose="020B0503030403020204" pitchFamily="34" charset="0"/>
              </a:rPr>
              <a:t>Data from commercial and voluntary sector companies</a:t>
            </a:r>
          </a:p>
        </p:txBody>
      </p:sp>
      <p:sp>
        <p:nvSpPr>
          <p:cNvPr id="12" name="Rectangle 11">
            <a:extLst>
              <a:ext uri="{FF2B5EF4-FFF2-40B4-BE49-F238E27FC236}">
                <a16:creationId xmlns:a16="http://schemas.microsoft.com/office/drawing/2014/main" id="{C331411F-5728-4082-865F-338D22B7A6BB}"/>
              </a:ext>
            </a:extLst>
          </p:cNvPr>
          <p:cNvSpPr/>
          <p:nvPr/>
        </p:nvSpPr>
        <p:spPr>
          <a:xfrm>
            <a:off x="-7692" y="3767861"/>
            <a:ext cx="3985534" cy="628663"/>
          </a:xfrm>
          <a:prstGeom prst="rect">
            <a:avLst/>
          </a:prstGeom>
          <a:solidFill>
            <a:srgbClr val="986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yriad Pro" panose="020B0503030403020204" pitchFamily="34" charset="0"/>
              </a:rPr>
              <a:t>Data from all sectors acquired using the powers of the Digital Economy Act 2017 </a:t>
            </a:r>
          </a:p>
        </p:txBody>
      </p:sp>
      <p:sp>
        <p:nvSpPr>
          <p:cNvPr id="32" name="Freeform: Shape 31">
            <a:extLst>
              <a:ext uri="{FF2B5EF4-FFF2-40B4-BE49-F238E27FC236}">
                <a16:creationId xmlns:a16="http://schemas.microsoft.com/office/drawing/2014/main" id="{60730FB9-C8B1-46FB-816B-02D305D22CDB}"/>
              </a:ext>
            </a:extLst>
          </p:cNvPr>
          <p:cNvSpPr/>
          <p:nvPr/>
        </p:nvSpPr>
        <p:spPr>
          <a:xfrm>
            <a:off x="3987498" y="1884637"/>
            <a:ext cx="1829086" cy="1969813"/>
          </a:xfrm>
          <a:custGeom>
            <a:avLst/>
            <a:gdLst>
              <a:gd name="connsiteX0" fmla="*/ 0 w 1553195"/>
              <a:gd name="connsiteY0" fmla="*/ 0 h 1947875"/>
              <a:gd name="connsiteX1" fmla="*/ 1553195 w 1553195"/>
              <a:gd name="connsiteY1" fmla="*/ 1531484 h 1947875"/>
              <a:gd name="connsiteX2" fmla="*/ 1553195 w 1553195"/>
              <a:gd name="connsiteY2" fmla="*/ 1947875 h 1947875"/>
              <a:gd name="connsiteX3" fmla="*/ 172 w 1553195"/>
              <a:gd name="connsiteY3" fmla="*/ 683047 h 1947875"/>
              <a:gd name="connsiteX4" fmla="*/ 1 w 1553195"/>
              <a:gd name="connsiteY4" fmla="*/ 682907 h 1947875"/>
              <a:gd name="connsiteX5" fmla="*/ 1 w 1553195"/>
              <a:gd name="connsiteY5" fmla="*/ 682908 h 1947875"/>
              <a:gd name="connsiteX6" fmla="*/ 0 w 1553195"/>
              <a:gd name="connsiteY6" fmla="*/ 682907 h 1947875"/>
              <a:gd name="connsiteX7" fmla="*/ 0 w 1553195"/>
              <a:gd name="connsiteY7" fmla="*/ 0 h 1947875"/>
              <a:gd name="connsiteX0" fmla="*/ 0 w 1969884"/>
              <a:gd name="connsiteY0" fmla="*/ 0 h 1947875"/>
              <a:gd name="connsiteX1" fmla="*/ 1969884 w 1969884"/>
              <a:gd name="connsiteY1" fmla="*/ 1925023 h 1947875"/>
              <a:gd name="connsiteX2" fmla="*/ 1553195 w 1969884"/>
              <a:gd name="connsiteY2" fmla="*/ 1947875 h 1947875"/>
              <a:gd name="connsiteX3" fmla="*/ 172 w 1969884"/>
              <a:gd name="connsiteY3" fmla="*/ 683047 h 1947875"/>
              <a:gd name="connsiteX4" fmla="*/ 1 w 1969884"/>
              <a:gd name="connsiteY4" fmla="*/ 682907 h 1947875"/>
              <a:gd name="connsiteX5" fmla="*/ 1 w 1969884"/>
              <a:gd name="connsiteY5" fmla="*/ 682908 h 1947875"/>
              <a:gd name="connsiteX6" fmla="*/ 0 w 1969884"/>
              <a:gd name="connsiteY6" fmla="*/ 682907 h 1947875"/>
              <a:gd name="connsiteX7" fmla="*/ 0 w 1969884"/>
              <a:gd name="connsiteY7" fmla="*/ 0 h 1947875"/>
              <a:gd name="connsiteX0" fmla="*/ 0 w 1969884"/>
              <a:gd name="connsiteY0" fmla="*/ 0 h 2156219"/>
              <a:gd name="connsiteX1" fmla="*/ 1969884 w 1969884"/>
              <a:gd name="connsiteY1" fmla="*/ 1925023 h 2156219"/>
              <a:gd name="connsiteX2" fmla="*/ 1784688 w 1969884"/>
              <a:gd name="connsiteY2" fmla="*/ 2156219 h 2156219"/>
              <a:gd name="connsiteX3" fmla="*/ 172 w 1969884"/>
              <a:gd name="connsiteY3" fmla="*/ 683047 h 2156219"/>
              <a:gd name="connsiteX4" fmla="*/ 1 w 1969884"/>
              <a:gd name="connsiteY4" fmla="*/ 682907 h 2156219"/>
              <a:gd name="connsiteX5" fmla="*/ 1 w 1969884"/>
              <a:gd name="connsiteY5" fmla="*/ 682908 h 2156219"/>
              <a:gd name="connsiteX6" fmla="*/ 0 w 1969884"/>
              <a:gd name="connsiteY6" fmla="*/ 682907 h 2156219"/>
              <a:gd name="connsiteX7" fmla="*/ 0 w 1969884"/>
              <a:gd name="connsiteY7" fmla="*/ 0 h 21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9884" h="2156219">
                <a:moveTo>
                  <a:pt x="0" y="0"/>
                </a:moveTo>
                <a:lnTo>
                  <a:pt x="1969884" y="1925023"/>
                </a:lnTo>
                <a:lnTo>
                  <a:pt x="1784688" y="2156219"/>
                </a:lnTo>
                <a:lnTo>
                  <a:pt x="172" y="683047"/>
                </a:lnTo>
                <a:lnTo>
                  <a:pt x="1" y="682907"/>
                </a:lnTo>
                <a:lnTo>
                  <a:pt x="1" y="682908"/>
                </a:lnTo>
                <a:lnTo>
                  <a:pt x="0" y="682907"/>
                </a:lnTo>
                <a:lnTo>
                  <a:pt x="0" y="0"/>
                </a:lnTo>
                <a:close/>
              </a:path>
            </a:pathLst>
          </a:custGeom>
          <a:solidFill>
            <a:srgbClr val="01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yriad Pro" panose="020B0503030403020204" pitchFamily="34" charset="0"/>
            </a:endParaRPr>
          </a:p>
        </p:txBody>
      </p:sp>
      <p:sp>
        <p:nvSpPr>
          <p:cNvPr id="28" name="Freeform: Shape 27">
            <a:extLst>
              <a:ext uri="{FF2B5EF4-FFF2-40B4-BE49-F238E27FC236}">
                <a16:creationId xmlns:a16="http://schemas.microsoft.com/office/drawing/2014/main" id="{9E38F374-1B29-4CE3-A188-78F7BD07818A}"/>
              </a:ext>
            </a:extLst>
          </p:cNvPr>
          <p:cNvSpPr/>
          <p:nvPr/>
        </p:nvSpPr>
        <p:spPr>
          <a:xfrm>
            <a:off x="3977974" y="3767862"/>
            <a:ext cx="1564826" cy="766854"/>
          </a:xfrm>
          <a:custGeom>
            <a:avLst/>
            <a:gdLst>
              <a:gd name="connsiteX0" fmla="*/ 0 w 1553195"/>
              <a:gd name="connsiteY0" fmla="*/ 0 h 1196881"/>
              <a:gd name="connsiteX1" fmla="*/ 89 w 1553195"/>
              <a:gd name="connsiteY1" fmla="*/ 42 h 1196881"/>
              <a:gd name="connsiteX2" fmla="*/ 1553195 w 1553195"/>
              <a:gd name="connsiteY2" fmla="*/ 737336 h 1196881"/>
              <a:gd name="connsiteX3" fmla="*/ 1553195 w 1553195"/>
              <a:gd name="connsiteY3" fmla="*/ 1196881 h 1196881"/>
              <a:gd name="connsiteX4" fmla="*/ 0 w 1553195"/>
              <a:gd name="connsiteY4" fmla="*/ 682907 h 1196881"/>
              <a:gd name="connsiteX5" fmla="*/ 0 w 1553195"/>
              <a:gd name="connsiteY5" fmla="*/ 0 h 1196881"/>
              <a:gd name="connsiteX0" fmla="*/ 0 w 1553195"/>
              <a:gd name="connsiteY0" fmla="*/ 0 h 942238"/>
              <a:gd name="connsiteX1" fmla="*/ 89 w 1553195"/>
              <a:gd name="connsiteY1" fmla="*/ 42 h 942238"/>
              <a:gd name="connsiteX2" fmla="*/ 1553195 w 1553195"/>
              <a:gd name="connsiteY2" fmla="*/ 737336 h 942238"/>
              <a:gd name="connsiteX3" fmla="*/ 1553195 w 1553195"/>
              <a:gd name="connsiteY3" fmla="*/ 942238 h 942238"/>
              <a:gd name="connsiteX4" fmla="*/ 0 w 1553195"/>
              <a:gd name="connsiteY4" fmla="*/ 682907 h 942238"/>
              <a:gd name="connsiteX5" fmla="*/ 0 w 1553195"/>
              <a:gd name="connsiteY5" fmla="*/ 0 h 942238"/>
              <a:gd name="connsiteX0" fmla="*/ 0 w 1553195"/>
              <a:gd name="connsiteY0" fmla="*/ 0 h 838065"/>
              <a:gd name="connsiteX1" fmla="*/ 89 w 1553195"/>
              <a:gd name="connsiteY1" fmla="*/ 42 h 838065"/>
              <a:gd name="connsiteX2" fmla="*/ 1553195 w 1553195"/>
              <a:gd name="connsiteY2" fmla="*/ 737336 h 838065"/>
              <a:gd name="connsiteX3" fmla="*/ 1553195 w 1553195"/>
              <a:gd name="connsiteY3" fmla="*/ 838065 h 838065"/>
              <a:gd name="connsiteX4" fmla="*/ 0 w 1553195"/>
              <a:gd name="connsiteY4" fmla="*/ 682907 h 838065"/>
              <a:gd name="connsiteX5" fmla="*/ 0 w 1553195"/>
              <a:gd name="connsiteY5" fmla="*/ 0 h 83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195" h="838065">
                <a:moveTo>
                  <a:pt x="0" y="0"/>
                </a:moveTo>
                <a:lnTo>
                  <a:pt x="89" y="42"/>
                </a:lnTo>
                <a:lnTo>
                  <a:pt x="1553195" y="737336"/>
                </a:lnTo>
                <a:lnTo>
                  <a:pt x="1553195" y="838065"/>
                </a:lnTo>
                <a:lnTo>
                  <a:pt x="0" y="682907"/>
                </a:lnTo>
                <a:lnTo>
                  <a:pt x="0" y="0"/>
                </a:lnTo>
                <a:close/>
              </a:path>
            </a:pathLst>
          </a:custGeom>
          <a:solidFill>
            <a:srgbClr val="986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yriad Pro" panose="020B0503030403020204" pitchFamily="34" charset="0"/>
            </a:endParaRPr>
          </a:p>
        </p:txBody>
      </p:sp>
      <p:sp>
        <p:nvSpPr>
          <p:cNvPr id="65" name="Rectangle 64">
            <a:extLst>
              <a:ext uri="{FF2B5EF4-FFF2-40B4-BE49-F238E27FC236}">
                <a16:creationId xmlns:a16="http://schemas.microsoft.com/office/drawing/2014/main" id="{EE329671-9BE2-481E-BEE2-D7D655A39160}"/>
              </a:ext>
            </a:extLst>
          </p:cNvPr>
          <p:cNvSpPr/>
          <p:nvPr/>
        </p:nvSpPr>
        <p:spPr>
          <a:xfrm>
            <a:off x="8390954" y="3789903"/>
            <a:ext cx="3868295" cy="626087"/>
          </a:xfrm>
          <a:prstGeom prst="rect">
            <a:avLst/>
          </a:prstGeom>
          <a:solidFill>
            <a:srgbClr val="9F2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yriad Pro" panose="020B0503030403020204" pitchFamily="34" charset="0"/>
              </a:rPr>
              <a:t>Safe </a:t>
            </a:r>
            <a:r>
              <a:rPr lang="en-GB" sz="1600" dirty="0">
                <a:latin typeface="Myriad Pro" panose="020B0503030403020204" pitchFamily="34" charset="0"/>
              </a:rPr>
              <a:t>Research</a:t>
            </a:r>
          </a:p>
        </p:txBody>
      </p:sp>
      <p:sp>
        <p:nvSpPr>
          <p:cNvPr id="67" name="Rectangle 66">
            <a:extLst>
              <a:ext uri="{FF2B5EF4-FFF2-40B4-BE49-F238E27FC236}">
                <a16:creationId xmlns:a16="http://schemas.microsoft.com/office/drawing/2014/main" id="{6FCFDDDF-275E-47F7-B134-62279C595091}"/>
              </a:ext>
            </a:extLst>
          </p:cNvPr>
          <p:cNvSpPr/>
          <p:nvPr/>
        </p:nvSpPr>
        <p:spPr>
          <a:xfrm>
            <a:off x="8099307" y="4813884"/>
            <a:ext cx="2706517" cy="584775"/>
          </a:xfrm>
          <a:prstGeom prst="rect">
            <a:avLst/>
          </a:prstGeom>
        </p:spPr>
        <p:txBody>
          <a:bodyPr wrap="square">
            <a:spAutoFit/>
          </a:bodyPr>
          <a:lstStyle/>
          <a:p>
            <a:r>
              <a:rPr lang="en-GB" sz="1600" dirty="0">
                <a:latin typeface="Myriad Pro" panose="020B0503030403020204" pitchFamily="34" charset="0"/>
                <a:cs typeface="Arial" panose="020B0604020202020204" pitchFamily="34" charset="0"/>
              </a:rPr>
              <a:t>Proportional data</a:t>
            </a:r>
          </a:p>
          <a:p>
            <a:r>
              <a:rPr lang="en-GB" sz="1600" dirty="0">
                <a:latin typeface="Myriad Pro" panose="020B0503030403020204" pitchFamily="34" charset="0"/>
                <a:cs typeface="Arial" panose="020B0604020202020204" pitchFamily="34" charset="0"/>
              </a:rPr>
              <a:t>to realise benefits</a:t>
            </a:r>
          </a:p>
        </p:txBody>
      </p:sp>
      <p:sp>
        <p:nvSpPr>
          <p:cNvPr id="68" name="Rectangle 67">
            <a:extLst>
              <a:ext uri="{FF2B5EF4-FFF2-40B4-BE49-F238E27FC236}">
                <a16:creationId xmlns:a16="http://schemas.microsoft.com/office/drawing/2014/main" id="{DB515C67-B631-4561-B8CE-2B20FEDD19E5}"/>
              </a:ext>
            </a:extLst>
          </p:cNvPr>
          <p:cNvSpPr/>
          <p:nvPr/>
        </p:nvSpPr>
        <p:spPr>
          <a:xfrm>
            <a:off x="2687392" y="4813885"/>
            <a:ext cx="2371142" cy="584775"/>
          </a:xfrm>
          <a:prstGeom prst="rect">
            <a:avLst/>
          </a:prstGeom>
        </p:spPr>
        <p:txBody>
          <a:bodyPr wrap="square">
            <a:spAutoFit/>
          </a:bodyPr>
          <a:lstStyle/>
          <a:p>
            <a:r>
              <a:rPr lang="en-GB" sz="1600" dirty="0">
                <a:latin typeface="Myriad Pro" panose="020B0503030403020204" pitchFamily="34" charset="0"/>
                <a:cs typeface="Arial" panose="020B0604020202020204" pitchFamily="34" charset="0"/>
              </a:rPr>
              <a:t>Meet the data minimisation criterion </a:t>
            </a:r>
          </a:p>
        </p:txBody>
      </p:sp>
      <p:pic>
        <p:nvPicPr>
          <p:cNvPr id="3" name="Picture 2" descr="A picture containing clipart&#10;&#10;Description automatically generated">
            <a:extLst>
              <a:ext uri="{FF2B5EF4-FFF2-40B4-BE49-F238E27FC236}">
                <a16:creationId xmlns:a16="http://schemas.microsoft.com/office/drawing/2014/main" id="{8385EAD6-9E6F-4D36-B387-E24576955C7E}"/>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766971" y="1008475"/>
            <a:ext cx="4274136" cy="6045833"/>
          </a:xfrm>
          <a:prstGeom prst="rect">
            <a:avLst/>
          </a:prstGeom>
        </p:spPr>
      </p:pic>
      <p:sp>
        <p:nvSpPr>
          <p:cNvPr id="69" name="Rectangle 68">
            <a:extLst>
              <a:ext uri="{FF2B5EF4-FFF2-40B4-BE49-F238E27FC236}">
                <a16:creationId xmlns:a16="http://schemas.microsoft.com/office/drawing/2014/main" id="{9E1AED48-5919-4811-B8E2-59B759A5CEE2}"/>
              </a:ext>
            </a:extLst>
          </p:cNvPr>
          <p:cNvSpPr/>
          <p:nvPr/>
        </p:nvSpPr>
        <p:spPr>
          <a:xfrm>
            <a:off x="8141687" y="2375420"/>
            <a:ext cx="2664137" cy="1077218"/>
          </a:xfrm>
          <a:prstGeom prst="rect">
            <a:avLst/>
          </a:prstGeom>
        </p:spPr>
        <p:txBody>
          <a:bodyPr wrap="square">
            <a:spAutoFit/>
          </a:bodyPr>
          <a:lstStyle/>
          <a:p>
            <a:r>
              <a:rPr lang="en-GB" sz="1600" dirty="0">
                <a:latin typeface="Myriad Pro" panose="020B0503030403020204" pitchFamily="34" charset="0"/>
                <a:cs typeface="Arial" panose="020B0604020202020204" pitchFamily="34" charset="0"/>
              </a:rPr>
              <a:t>Consider the privacy and ethical impact of matching or linking different data &amp; variables</a:t>
            </a:r>
          </a:p>
        </p:txBody>
      </p:sp>
      <p:sp>
        <p:nvSpPr>
          <p:cNvPr id="70" name="Rectangle 69">
            <a:extLst>
              <a:ext uri="{FF2B5EF4-FFF2-40B4-BE49-F238E27FC236}">
                <a16:creationId xmlns:a16="http://schemas.microsoft.com/office/drawing/2014/main" id="{786A0AA0-5683-4280-92F9-C445212DCD70}"/>
              </a:ext>
            </a:extLst>
          </p:cNvPr>
          <p:cNvSpPr/>
          <p:nvPr/>
        </p:nvSpPr>
        <p:spPr>
          <a:xfrm>
            <a:off x="4773365" y="5672388"/>
            <a:ext cx="2655698" cy="707886"/>
          </a:xfrm>
          <a:prstGeom prst="rect">
            <a:avLst/>
          </a:prstGeom>
        </p:spPr>
        <p:txBody>
          <a:bodyPr wrap="square">
            <a:spAutoFit/>
          </a:bodyPr>
          <a:lstStyle/>
          <a:p>
            <a:pPr algn="ctr"/>
            <a:r>
              <a:rPr lang="en-GB" sz="2000" b="1" dirty="0">
                <a:latin typeface="Myriad Pro" panose="020B0503030403020204" pitchFamily="34" charset="0"/>
                <a:cs typeface="Arial" panose="020B0604020202020204" pitchFamily="34" charset="0"/>
              </a:rPr>
              <a:t>Clean, prepare and </a:t>
            </a:r>
          </a:p>
          <a:p>
            <a:pPr algn="ctr"/>
            <a:r>
              <a:rPr lang="en-GB" sz="2000" b="1" dirty="0">
                <a:latin typeface="Myriad Pro" panose="020B0503030403020204" pitchFamily="34" charset="0"/>
                <a:cs typeface="Arial" panose="020B0604020202020204" pitchFamily="34" charset="0"/>
              </a:rPr>
              <a:t>de-identify the data</a:t>
            </a:r>
          </a:p>
        </p:txBody>
      </p:sp>
      <p:grpSp>
        <p:nvGrpSpPr>
          <p:cNvPr id="20" name="Group 19">
            <a:extLst>
              <a:ext uri="{FF2B5EF4-FFF2-40B4-BE49-F238E27FC236}">
                <a16:creationId xmlns:a16="http://schemas.microsoft.com/office/drawing/2014/main" id="{639F1F1A-264D-46EA-8E25-29AF12488E75}"/>
              </a:ext>
            </a:extLst>
          </p:cNvPr>
          <p:cNvGrpSpPr/>
          <p:nvPr/>
        </p:nvGrpSpPr>
        <p:grpSpPr>
          <a:xfrm>
            <a:off x="181353" y="119028"/>
            <a:ext cx="11967178" cy="6655971"/>
            <a:chOff x="181353" y="119028"/>
            <a:chExt cx="11967178" cy="6655971"/>
          </a:xfrm>
        </p:grpSpPr>
        <p:grpSp>
          <p:nvGrpSpPr>
            <p:cNvPr id="21" name="Group 20">
              <a:extLst>
                <a:ext uri="{FF2B5EF4-FFF2-40B4-BE49-F238E27FC236}">
                  <a16:creationId xmlns:a16="http://schemas.microsoft.com/office/drawing/2014/main" id="{2DE42467-67B6-4EF4-80CA-7616C42087CB}"/>
                </a:ext>
              </a:extLst>
            </p:cNvPr>
            <p:cNvGrpSpPr/>
            <p:nvPr/>
          </p:nvGrpSpPr>
          <p:grpSpPr>
            <a:xfrm>
              <a:off x="10170617" y="5724525"/>
              <a:ext cx="1977914" cy="1050474"/>
              <a:chOff x="10170617" y="5724525"/>
              <a:chExt cx="1977914" cy="1050474"/>
            </a:xfrm>
          </p:grpSpPr>
          <p:pic>
            <p:nvPicPr>
              <p:cNvPr id="23" name="Picture 22" descr="A close up of a logo&#10;&#10;Description automatically generated">
                <a:extLst>
                  <a:ext uri="{FF2B5EF4-FFF2-40B4-BE49-F238E27FC236}">
                    <a16:creationId xmlns:a16="http://schemas.microsoft.com/office/drawing/2014/main" id="{BF7AD60B-67F0-43B3-ACF2-0EF685B90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24" name="TextBox 23">
                <a:extLst>
                  <a:ext uri="{FF2B5EF4-FFF2-40B4-BE49-F238E27FC236}">
                    <a16:creationId xmlns:a16="http://schemas.microsoft.com/office/drawing/2014/main" id="{D17F4FCE-8012-475E-BF5D-FC6ACD80C379}"/>
                  </a:ext>
                </a:extLst>
              </p:cNvPr>
              <p:cNvSpPr txBox="1"/>
              <p:nvPr/>
            </p:nvSpPr>
            <p:spPr>
              <a:xfrm>
                <a:off x="10170617" y="6467222"/>
                <a:ext cx="1977914" cy="307777"/>
              </a:xfrm>
              <a:prstGeom prst="rect">
                <a:avLst/>
              </a:prstGeom>
              <a:noFill/>
            </p:spPr>
            <p:txBody>
              <a:bodyPr wrap="none" rtlCol="0">
                <a:spAutoFit/>
              </a:bodyPr>
              <a:lstStyle/>
              <a:p>
                <a:r>
                  <a:rPr lang="en-GB" sz="1400" dirty="0">
                    <a:latin typeface="Myriad Pro" panose="020B0503030403020204" pitchFamily="34" charset="0"/>
                  </a:rPr>
                  <a:t>Secure Research Service</a:t>
                </a:r>
              </a:p>
            </p:txBody>
          </p:sp>
        </p:grpSp>
        <p:pic>
          <p:nvPicPr>
            <p:cNvPr id="22" name="Picture 21">
              <a:extLst>
                <a:ext uri="{FF2B5EF4-FFF2-40B4-BE49-F238E27FC236}">
                  <a16:creationId xmlns:a16="http://schemas.microsoft.com/office/drawing/2014/main" id="{D66122D4-572A-4F3E-851B-DE2D1C6026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353" y="119028"/>
              <a:ext cx="2456693" cy="749810"/>
            </a:xfrm>
            <a:prstGeom prst="rect">
              <a:avLst/>
            </a:prstGeom>
          </p:spPr>
        </p:pic>
      </p:grpSp>
      <p:sp>
        <p:nvSpPr>
          <p:cNvPr id="26" name="Rectangle 25">
            <a:extLst>
              <a:ext uri="{FF2B5EF4-FFF2-40B4-BE49-F238E27FC236}">
                <a16:creationId xmlns:a16="http://schemas.microsoft.com/office/drawing/2014/main" id="{FD4FFB27-B726-4CF1-BDF4-7E564D22764F}"/>
              </a:ext>
            </a:extLst>
          </p:cNvPr>
          <p:cNvSpPr/>
          <p:nvPr/>
        </p:nvSpPr>
        <p:spPr>
          <a:xfrm>
            <a:off x="4381292" y="46840"/>
            <a:ext cx="3454815" cy="923330"/>
          </a:xfrm>
          <a:prstGeom prst="rect">
            <a:avLst/>
          </a:prstGeom>
        </p:spPr>
        <p:txBody>
          <a:bodyPr wrap="square">
            <a:spAutoFit/>
          </a:bodyPr>
          <a:lstStyle/>
          <a:p>
            <a:pPr algn="ctr"/>
            <a:r>
              <a:rPr lang="en-GB" sz="5400" dirty="0">
                <a:solidFill>
                  <a:srgbClr val="D02A33"/>
                </a:solidFill>
                <a:latin typeface="Myriad Pro" panose="020B0503030403020204" pitchFamily="34" charset="0"/>
                <a:ea typeface="Meiryo UI" panose="020B0604030504040204" pitchFamily="34" charset="-128"/>
                <a:cs typeface="Meiryo UI" panose="020B0604030504040204" pitchFamily="34" charset="-128"/>
              </a:rPr>
              <a:t>Safe Data</a:t>
            </a:r>
            <a:endParaRPr lang="en-GB" sz="5400" dirty="0">
              <a:solidFill>
                <a:srgbClr val="D02A33"/>
              </a:solidFill>
              <a:latin typeface="Myriad Pro" panose="020B0503030403020204" pitchFamily="34" charset="0"/>
            </a:endParaRPr>
          </a:p>
        </p:txBody>
      </p:sp>
      <p:cxnSp>
        <p:nvCxnSpPr>
          <p:cNvPr id="13" name="Straight Arrow Connector 12">
            <a:extLst>
              <a:ext uri="{FF2B5EF4-FFF2-40B4-BE49-F238E27FC236}">
                <a16:creationId xmlns:a16="http://schemas.microsoft.com/office/drawing/2014/main" id="{A72BE2A8-A5C3-4C37-A3FF-8AAA7B3BD922}"/>
              </a:ext>
            </a:extLst>
          </p:cNvPr>
          <p:cNvCxnSpPr/>
          <p:nvPr/>
        </p:nvCxnSpPr>
        <p:spPr>
          <a:xfrm>
            <a:off x="1104900" y="5532688"/>
            <a:ext cx="9864000" cy="0"/>
          </a:xfrm>
          <a:prstGeom prst="straightConnector1">
            <a:avLst/>
          </a:prstGeom>
          <a:ln w="31750">
            <a:solidFill>
              <a:srgbClr val="9F2842">
                <a:alpha val="62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43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EFCA3E-C1AA-49A7-B572-8C784BD2DDE9}"/>
              </a:ext>
            </a:extLst>
          </p:cNvPr>
          <p:cNvPicPr>
            <a:picLocks noChangeAspect="1"/>
          </p:cNvPicPr>
          <p:nvPr/>
        </p:nvPicPr>
        <p:blipFill>
          <a:blip r:embed="rId3">
            <a:alphaModFix amt="16000"/>
            <a:extLst>
              <a:ext uri="{28A0092B-C50C-407E-A947-70E740481C1C}">
                <a14:useLocalDpi xmlns:a14="http://schemas.microsoft.com/office/drawing/2010/main" val="0"/>
              </a:ext>
            </a:extLst>
          </a:blip>
          <a:stretch>
            <a:fillRect/>
          </a:stretch>
        </p:blipFill>
        <p:spPr>
          <a:xfrm>
            <a:off x="3186931" y="119028"/>
            <a:ext cx="5871067" cy="7831505"/>
          </a:xfrm>
          <a:prstGeom prst="rect">
            <a:avLst/>
          </a:prstGeom>
        </p:spPr>
      </p:pic>
      <p:sp>
        <p:nvSpPr>
          <p:cNvPr id="62" name="TextBox 61">
            <a:extLst>
              <a:ext uri="{FF2B5EF4-FFF2-40B4-BE49-F238E27FC236}">
                <a16:creationId xmlns:a16="http://schemas.microsoft.com/office/drawing/2014/main" id="{005A761A-2D11-4D91-BF01-192C868327FA}"/>
              </a:ext>
            </a:extLst>
          </p:cNvPr>
          <p:cNvSpPr txBox="1"/>
          <p:nvPr/>
        </p:nvSpPr>
        <p:spPr>
          <a:xfrm>
            <a:off x="197469" y="1661508"/>
            <a:ext cx="3423687" cy="4401205"/>
          </a:xfrm>
          <a:prstGeom prst="rect">
            <a:avLst/>
          </a:prstGeom>
          <a:noFill/>
        </p:spPr>
        <p:txBody>
          <a:bodyPr wrap="square" rtlCol="0">
            <a:spAutoFit/>
          </a:bodyPr>
          <a:lstStyle/>
          <a:p>
            <a:r>
              <a:rPr lang="en-GB" sz="2000" dirty="0">
                <a:latin typeface="Myriad Pro" panose="020B0503030403020204" pitchFamily="34" charset="0"/>
                <a:cs typeface="Arial" panose="020B0604020202020204" pitchFamily="34" charset="0"/>
              </a:rPr>
              <a:t>A Safe Output is </a:t>
            </a:r>
            <a:r>
              <a:rPr lang="en-US" sz="2000" dirty="0">
                <a:latin typeface="Myriad Pro" panose="020B0503030403020204" pitchFamily="34" charset="0"/>
                <a:cs typeface="Arial" panose="020B0604020202020204" pitchFamily="34" charset="0"/>
              </a:rPr>
              <a:t>non-disclosive &amp; </a:t>
            </a:r>
            <a:r>
              <a:rPr lang="en-US" sz="2000" b="1" dirty="0">
                <a:latin typeface="Myriad Pro" panose="020B0503030403020204" pitchFamily="34" charset="0"/>
                <a:cs typeface="Arial" panose="020B0604020202020204" pitchFamily="34" charset="0"/>
              </a:rPr>
              <a:t>safeguards the confidentiality</a:t>
            </a:r>
            <a:r>
              <a:rPr lang="en-US" sz="2000" dirty="0">
                <a:latin typeface="Myriad Pro" panose="020B0503030403020204" pitchFamily="34" charset="0"/>
                <a:cs typeface="Arial" panose="020B0604020202020204" pitchFamily="34" charset="0"/>
              </a:rPr>
              <a:t> of data subjects.</a:t>
            </a:r>
          </a:p>
          <a:p>
            <a:endParaRPr lang="en-US" sz="2000" dirty="0">
              <a:latin typeface="Myriad Pro" panose="020B0503030403020204" pitchFamily="34" charset="0"/>
              <a:cs typeface="Arial" panose="020B0604020202020204" pitchFamily="34" charset="0"/>
            </a:endParaRPr>
          </a:p>
          <a:p>
            <a:r>
              <a:rPr lang="en-US" sz="2000" dirty="0">
                <a:latin typeface="Myriad Pro" panose="020B0503030403020204" pitchFamily="34" charset="0"/>
                <a:cs typeface="Arial" panose="020B0604020202020204" pitchFamily="34" charset="0"/>
              </a:rPr>
              <a:t>In order to enable </a:t>
            </a:r>
            <a:r>
              <a:rPr lang="en-US" sz="2000" b="1" dirty="0">
                <a:latin typeface="Myriad Pro" panose="020B0503030403020204" pitchFamily="34" charset="0"/>
                <a:cs typeface="Arial" panose="020B0604020202020204" pitchFamily="34" charset="0"/>
              </a:rPr>
              <a:t>innovation</a:t>
            </a:r>
            <a:r>
              <a:rPr lang="en-US" sz="2000" dirty="0">
                <a:latin typeface="Myriad Pro" panose="020B0503030403020204" pitchFamily="34" charset="0"/>
                <a:cs typeface="Arial" panose="020B0604020202020204" pitchFamily="34" charset="0"/>
              </a:rPr>
              <a:t> in the SRS we decided to follow a principle-based approach to check outputs.</a:t>
            </a:r>
          </a:p>
          <a:p>
            <a:endParaRPr lang="en-US" sz="2000" dirty="0">
              <a:latin typeface="Myriad Pro" panose="020B0503030403020204" pitchFamily="34" charset="0"/>
              <a:cs typeface="Arial" panose="020B0604020202020204" pitchFamily="34" charset="0"/>
            </a:endParaRPr>
          </a:p>
          <a:p>
            <a:r>
              <a:rPr lang="en-US" sz="2000" dirty="0">
                <a:latin typeface="Myriad Pro" panose="020B0503030403020204" pitchFamily="34" charset="0"/>
                <a:cs typeface="Arial" panose="020B0604020202020204" pitchFamily="34" charset="0"/>
              </a:rPr>
              <a:t>This requires </a:t>
            </a:r>
            <a:r>
              <a:rPr lang="en-US" sz="2000" b="1" dirty="0">
                <a:latin typeface="Myriad Pro" panose="020B0503030403020204" pitchFamily="34" charset="0"/>
                <a:cs typeface="Arial" panose="020B0604020202020204" pitchFamily="34" charset="0"/>
              </a:rPr>
              <a:t>collaboration with researchers</a:t>
            </a:r>
            <a:r>
              <a:rPr lang="en-US" sz="2000" dirty="0">
                <a:latin typeface="Myriad Pro" panose="020B0503030403020204" pitchFamily="34" charset="0"/>
                <a:cs typeface="Arial" panose="020B0604020202020204" pitchFamily="34" charset="0"/>
              </a:rPr>
              <a:t> and does not introduce redundant barriers to research.</a:t>
            </a:r>
            <a:endParaRPr lang="en-GB" sz="2000" dirty="0">
              <a:latin typeface="Myriad Pro" panose="020B0503030403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09B6FF6-AE23-4CD9-9D26-FCA66758BD78}"/>
              </a:ext>
            </a:extLst>
          </p:cNvPr>
          <p:cNvGrpSpPr/>
          <p:nvPr/>
        </p:nvGrpSpPr>
        <p:grpSpPr>
          <a:xfrm>
            <a:off x="4360345" y="836097"/>
            <a:ext cx="7536229" cy="5785013"/>
            <a:chOff x="3690451" y="218166"/>
            <a:chExt cx="8706919" cy="6683664"/>
          </a:xfrm>
        </p:grpSpPr>
        <p:sp>
          <p:nvSpPr>
            <p:cNvPr id="39" name="Freeform: Shape 38">
              <a:extLst>
                <a:ext uri="{FF2B5EF4-FFF2-40B4-BE49-F238E27FC236}">
                  <a16:creationId xmlns:a16="http://schemas.microsoft.com/office/drawing/2014/main" id="{83DEB0CA-65ED-43CE-A8CA-0D900FA7A63B}"/>
                </a:ext>
              </a:extLst>
            </p:cNvPr>
            <p:cNvSpPr/>
            <p:nvPr/>
          </p:nvSpPr>
          <p:spPr>
            <a:xfrm rot="8100000" flipH="1">
              <a:off x="7430919" y="1491132"/>
              <a:ext cx="1691675" cy="797365"/>
            </a:xfrm>
            <a:custGeom>
              <a:avLst/>
              <a:gdLst>
                <a:gd name="connsiteX0" fmla="*/ 23348 w 1691675"/>
                <a:gd name="connsiteY0" fmla="*/ 23347 h 797365"/>
                <a:gd name="connsiteX1" fmla="*/ 23347 w 1691675"/>
                <a:gd name="connsiteY1" fmla="*/ 23347 h 797365"/>
                <a:gd name="connsiteX2" fmla="*/ 23348 w 1691675"/>
                <a:gd name="connsiteY2" fmla="*/ 23347 h 797365"/>
                <a:gd name="connsiteX3" fmla="*/ 1668326 w 1691675"/>
                <a:gd name="connsiteY3" fmla="*/ 774018 h 797365"/>
                <a:gd name="connsiteX4" fmla="*/ 1611960 w 1691675"/>
                <a:gd name="connsiteY4" fmla="*/ 797365 h 797365"/>
                <a:gd name="connsiteX5" fmla="*/ 836669 w 1691675"/>
                <a:gd name="connsiteY5" fmla="*/ 797364 h 797365"/>
                <a:gd name="connsiteX6" fmla="*/ 822351 w 1691675"/>
                <a:gd name="connsiteY6" fmla="*/ 794473 h 797365"/>
                <a:gd name="connsiteX7" fmla="*/ 779437 w 1691675"/>
                <a:gd name="connsiteY7" fmla="*/ 792211 h 797365"/>
                <a:gd name="connsiteX8" fmla="*/ 616614 w 1691675"/>
                <a:gd name="connsiteY8" fmla="*/ 722735 h 797365"/>
                <a:gd name="connsiteX9" fmla="*/ 572724 w 1691675"/>
                <a:gd name="connsiteY9" fmla="*/ 685066 h 797365"/>
                <a:gd name="connsiteX10" fmla="*/ 571561 w 1691675"/>
                <a:gd name="connsiteY10" fmla="*/ 684293 h 797365"/>
                <a:gd name="connsiteX11" fmla="*/ 23348 w 1691675"/>
                <a:gd name="connsiteY11" fmla="*/ 136079 h 797365"/>
                <a:gd name="connsiteX12" fmla="*/ 5837 w 1691675"/>
                <a:gd name="connsiteY12" fmla="*/ 49717 h 797365"/>
                <a:gd name="connsiteX13" fmla="*/ 23348 w 1691675"/>
                <a:gd name="connsiteY13" fmla="*/ 23347 h 797365"/>
                <a:gd name="connsiteX14" fmla="*/ 49718 w 1691675"/>
                <a:gd name="connsiteY14" fmla="*/ 5837 h 797365"/>
                <a:gd name="connsiteX15" fmla="*/ 136080 w 1691675"/>
                <a:gd name="connsiteY15" fmla="*/ 23347 h 797365"/>
                <a:gd name="connsiteX16" fmla="*/ 682709 w 1691675"/>
                <a:gd name="connsiteY16" fmla="*/ 569976 h 797365"/>
                <a:gd name="connsiteX17" fmla="*/ 683304 w 1691675"/>
                <a:gd name="connsiteY17" fmla="*/ 569381 h 797365"/>
                <a:gd name="connsiteX18" fmla="*/ 828563 w 1691675"/>
                <a:gd name="connsiteY18" fmla="*/ 637002 h 797365"/>
                <a:gd name="connsiteX19" fmla="*/ 829001 w 1691675"/>
                <a:gd name="connsiteY19" fmla="*/ 639485 h 797365"/>
                <a:gd name="connsiteX20" fmla="*/ 836669 w 1691675"/>
                <a:gd name="connsiteY20" fmla="*/ 637937 h 797365"/>
                <a:gd name="connsiteX21" fmla="*/ 1611961 w 1691675"/>
                <a:gd name="connsiteY21" fmla="*/ 637937 h 797365"/>
                <a:gd name="connsiteX22" fmla="*/ 1691675 w 1691675"/>
                <a:gd name="connsiteY22" fmla="*/ 717651 h 797365"/>
                <a:gd name="connsiteX23" fmla="*/ 1691674 w 1691675"/>
                <a:gd name="connsiteY23" fmla="*/ 717651 h 797365"/>
                <a:gd name="connsiteX24" fmla="*/ 1668326 w 1691675"/>
                <a:gd name="connsiteY24" fmla="*/ 774018 h 79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1675" h="797365">
                  <a:moveTo>
                    <a:pt x="23348" y="23347"/>
                  </a:moveTo>
                  <a:lnTo>
                    <a:pt x="23347" y="23347"/>
                  </a:lnTo>
                  <a:lnTo>
                    <a:pt x="23348" y="23347"/>
                  </a:lnTo>
                  <a:close/>
                  <a:moveTo>
                    <a:pt x="1668326" y="774018"/>
                  </a:moveTo>
                  <a:cubicBezTo>
                    <a:pt x="1653901" y="788443"/>
                    <a:pt x="1633972" y="797365"/>
                    <a:pt x="1611960" y="797365"/>
                  </a:cubicBezTo>
                  <a:lnTo>
                    <a:pt x="836669" y="797364"/>
                  </a:lnTo>
                  <a:lnTo>
                    <a:pt x="822351" y="794473"/>
                  </a:lnTo>
                  <a:lnTo>
                    <a:pt x="779437" y="792211"/>
                  </a:lnTo>
                  <a:cubicBezTo>
                    <a:pt x="721835" y="782654"/>
                    <a:pt x="665760" y="758782"/>
                    <a:pt x="616614" y="722735"/>
                  </a:cubicBezTo>
                  <a:lnTo>
                    <a:pt x="572724" y="685066"/>
                  </a:lnTo>
                  <a:lnTo>
                    <a:pt x="571561" y="684293"/>
                  </a:lnTo>
                  <a:lnTo>
                    <a:pt x="23348" y="136079"/>
                  </a:lnTo>
                  <a:cubicBezTo>
                    <a:pt x="0" y="112732"/>
                    <a:pt x="-5837" y="78504"/>
                    <a:pt x="5837" y="49717"/>
                  </a:cubicBezTo>
                  <a:lnTo>
                    <a:pt x="23348" y="23347"/>
                  </a:lnTo>
                  <a:lnTo>
                    <a:pt x="49718" y="5837"/>
                  </a:lnTo>
                  <a:cubicBezTo>
                    <a:pt x="78505" y="-5837"/>
                    <a:pt x="112732" y="0"/>
                    <a:pt x="136080" y="23347"/>
                  </a:cubicBezTo>
                  <a:lnTo>
                    <a:pt x="682709" y="569976"/>
                  </a:lnTo>
                  <a:lnTo>
                    <a:pt x="683304" y="569381"/>
                  </a:lnTo>
                  <a:cubicBezTo>
                    <a:pt x="724108" y="610184"/>
                    <a:pt x="777072" y="634841"/>
                    <a:pt x="828563" y="637002"/>
                  </a:cubicBezTo>
                  <a:lnTo>
                    <a:pt x="829001" y="639485"/>
                  </a:lnTo>
                  <a:lnTo>
                    <a:pt x="836669" y="637937"/>
                  </a:lnTo>
                  <a:lnTo>
                    <a:pt x="1611961" y="637937"/>
                  </a:lnTo>
                  <a:cubicBezTo>
                    <a:pt x="1655986" y="637937"/>
                    <a:pt x="1691675" y="673626"/>
                    <a:pt x="1691675" y="717651"/>
                  </a:cubicBezTo>
                  <a:lnTo>
                    <a:pt x="1691674" y="717651"/>
                  </a:lnTo>
                  <a:cubicBezTo>
                    <a:pt x="1691674" y="739663"/>
                    <a:pt x="1682752" y="759592"/>
                    <a:pt x="1668326" y="774018"/>
                  </a:cubicBezTo>
                  <a:close/>
                </a:path>
              </a:pathLst>
            </a:custGeom>
            <a:solidFill>
              <a:srgbClr val="00685C"/>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latin typeface="Myriad Pro" panose="020B0503030403020204" pitchFamily="34" charset="0"/>
              </a:endParaRPr>
            </a:p>
          </p:txBody>
        </p:sp>
        <p:sp>
          <p:nvSpPr>
            <p:cNvPr id="40" name="Freeform: Shape 39">
              <a:extLst>
                <a:ext uri="{FF2B5EF4-FFF2-40B4-BE49-F238E27FC236}">
                  <a16:creationId xmlns:a16="http://schemas.microsoft.com/office/drawing/2014/main" id="{29411998-9278-4A2B-A84D-A6AA57A532A0}"/>
                </a:ext>
              </a:extLst>
            </p:cNvPr>
            <p:cNvSpPr/>
            <p:nvPr/>
          </p:nvSpPr>
          <p:spPr>
            <a:xfrm rot="13500000">
              <a:off x="6796769" y="2284092"/>
              <a:ext cx="1691675" cy="797365"/>
            </a:xfrm>
            <a:custGeom>
              <a:avLst/>
              <a:gdLst>
                <a:gd name="connsiteX0" fmla="*/ 23348 w 1691675"/>
                <a:gd name="connsiteY0" fmla="*/ 23347 h 797365"/>
                <a:gd name="connsiteX1" fmla="*/ 23347 w 1691675"/>
                <a:gd name="connsiteY1" fmla="*/ 23347 h 797365"/>
                <a:gd name="connsiteX2" fmla="*/ 23348 w 1691675"/>
                <a:gd name="connsiteY2" fmla="*/ 23347 h 797365"/>
                <a:gd name="connsiteX3" fmla="*/ 1668326 w 1691675"/>
                <a:gd name="connsiteY3" fmla="*/ 774018 h 797365"/>
                <a:gd name="connsiteX4" fmla="*/ 1611960 w 1691675"/>
                <a:gd name="connsiteY4" fmla="*/ 797365 h 797365"/>
                <a:gd name="connsiteX5" fmla="*/ 836669 w 1691675"/>
                <a:gd name="connsiteY5" fmla="*/ 797364 h 797365"/>
                <a:gd name="connsiteX6" fmla="*/ 822351 w 1691675"/>
                <a:gd name="connsiteY6" fmla="*/ 794473 h 797365"/>
                <a:gd name="connsiteX7" fmla="*/ 779437 w 1691675"/>
                <a:gd name="connsiteY7" fmla="*/ 792211 h 797365"/>
                <a:gd name="connsiteX8" fmla="*/ 616614 w 1691675"/>
                <a:gd name="connsiteY8" fmla="*/ 722735 h 797365"/>
                <a:gd name="connsiteX9" fmla="*/ 572724 w 1691675"/>
                <a:gd name="connsiteY9" fmla="*/ 685066 h 797365"/>
                <a:gd name="connsiteX10" fmla="*/ 571561 w 1691675"/>
                <a:gd name="connsiteY10" fmla="*/ 684293 h 797365"/>
                <a:gd name="connsiteX11" fmla="*/ 23348 w 1691675"/>
                <a:gd name="connsiteY11" fmla="*/ 136079 h 797365"/>
                <a:gd name="connsiteX12" fmla="*/ 5837 w 1691675"/>
                <a:gd name="connsiteY12" fmla="*/ 49717 h 797365"/>
                <a:gd name="connsiteX13" fmla="*/ 23348 w 1691675"/>
                <a:gd name="connsiteY13" fmla="*/ 23347 h 797365"/>
                <a:gd name="connsiteX14" fmla="*/ 49718 w 1691675"/>
                <a:gd name="connsiteY14" fmla="*/ 5837 h 797365"/>
                <a:gd name="connsiteX15" fmla="*/ 136080 w 1691675"/>
                <a:gd name="connsiteY15" fmla="*/ 23347 h 797365"/>
                <a:gd name="connsiteX16" fmla="*/ 682709 w 1691675"/>
                <a:gd name="connsiteY16" fmla="*/ 569976 h 797365"/>
                <a:gd name="connsiteX17" fmla="*/ 683304 w 1691675"/>
                <a:gd name="connsiteY17" fmla="*/ 569381 h 797365"/>
                <a:gd name="connsiteX18" fmla="*/ 828563 w 1691675"/>
                <a:gd name="connsiteY18" fmla="*/ 637002 h 797365"/>
                <a:gd name="connsiteX19" fmla="*/ 829001 w 1691675"/>
                <a:gd name="connsiteY19" fmla="*/ 639485 h 797365"/>
                <a:gd name="connsiteX20" fmla="*/ 836669 w 1691675"/>
                <a:gd name="connsiteY20" fmla="*/ 637937 h 797365"/>
                <a:gd name="connsiteX21" fmla="*/ 1611961 w 1691675"/>
                <a:gd name="connsiteY21" fmla="*/ 637937 h 797365"/>
                <a:gd name="connsiteX22" fmla="*/ 1691675 w 1691675"/>
                <a:gd name="connsiteY22" fmla="*/ 717651 h 797365"/>
                <a:gd name="connsiteX23" fmla="*/ 1691674 w 1691675"/>
                <a:gd name="connsiteY23" fmla="*/ 717651 h 797365"/>
                <a:gd name="connsiteX24" fmla="*/ 1668326 w 1691675"/>
                <a:gd name="connsiteY24" fmla="*/ 774018 h 79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1675" h="797365">
                  <a:moveTo>
                    <a:pt x="23348" y="23347"/>
                  </a:moveTo>
                  <a:lnTo>
                    <a:pt x="23347" y="23347"/>
                  </a:lnTo>
                  <a:lnTo>
                    <a:pt x="23348" y="23347"/>
                  </a:lnTo>
                  <a:close/>
                  <a:moveTo>
                    <a:pt x="1668326" y="774018"/>
                  </a:moveTo>
                  <a:cubicBezTo>
                    <a:pt x="1653901" y="788443"/>
                    <a:pt x="1633972" y="797365"/>
                    <a:pt x="1611960" y="797365"/>
                  </a:cubicBezTo>
                  <a:lnTo>
                    <a:pt x="836669" y="797364"/>
                  </a:lnTo>
                  <a:lnTo>
                    <a:pt x="822351" y="794473"/>
                  </a:lnTo>
                  <a:lnTo>
                    <a:pt x="779437" y="792211"/>
                  </a:lnTo>
                  <a:cubicBezTo>
                    <a:pt x="721835" y="782654"/>
                    <a:pt x="665760" y="758782"/>
                    <a:pt x="616614" y="722735"/>
                  </a:cubicBezTo>
                  <a:lnTo>
                    <a:pt x="572724" y="685066"/>
                  </a:lnTo>
                  <a:lnTo>
                    <a:pt x="571561" y="684293"/>
                  </a:lnTo>
                  <a:lnTo>
                    <a:pt x="23348" y="136079"/>
                  </a:lnTo>
                  <a:cubicBezTo>
                    <a:pt x="0" y="112732"/>
                    <a:pt x="-5837" y="78504"/>
                    <a:pt x="5837" y="49717"/>
                  </a:cubicBezTo>
                  <a:lnTo>
                    <a:pt x="23348" y="23347"/>
                  </a:lnTo>
                  <a:lnTo>
                    <a:pt x="49718" y="5837"/>
                  </a:lnTo>
                  <a:cubicBezTo>
                    <a:pt x="78505" y="-5837"/>
                    <a:pt x="112732" y="0"/>
                    <a:pt x="136080" y="23347"/>
                  </a:cubicBezTo>
                  <a:lnTo>
                    <a:pt x="682709" y="569976"/>
                  </a:lnTo>
                  <a:lnTo>
                    <a:pt x="683304" y="569381"/>
                  </a:lnTo>
                  <a:cubicBezTo>
                    <a:pt x="724108" y="610184"/>
                    <a:pt x="777072" y="634841"/>
                    <a:pt x="828563" y="637002"/>
                  </a:cubicBezTo>
                  <a:lnTo>
                    <a:pt x="829001" y="639485"/>
                  </a:lnTo>
                  <a:lnTo>
                    <a:pt x="836669" y="637937"/>
                  </a:lnTo>
                  <a:lnTo>
                    <a:pt x="1611961" y="637937"/>
                  </a:lnTo>
                  <a:cubicBezTo>
                    <a:pt x="1655986" y="637937"/>
                    <a:pt x="1691675" y="673626"/>
                    <a:pt x="1691675" y="717651"/>
                  </a:cubicBezTo>
                  <a:lnTo>
                    <a:pt x="1691674" y="717651"/>
                  </a:lnTo>
                  <a:cubicBezTo>
                    <a:pt x="1691674" y="739663"/>
                    <a:pt x="1682752" y="759592"/>
                    <a:pt x="1668326" y="774018"/>
                  </a:cubicBezTo>
                  <a:close/>
                </a:path>
              </a:pathLst>
            </a:custGeom>
            <a:solidFill>
              <a:srgbClr val="007A6B"/>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latin typeface="Myriad Pro" panose="020B0503030403020204" pitchFamily="34" charset="0"/>
              </a:endParaRPr>
            </a:p>
          </p:txBody>
        </p:sp>
        <p:sp>
          <p:nvSpPr>
            <p:cNvPr id="35" name="Freeform: Shape 34">
              <a:extLst>
                <a:ext uri="{FF2B5EF4-FFF2-40B4-BE49-F238E27FC236}">
                  <a16:creationId xmlns:a16="http://schemas.microsoft.com/office/drawing/2014/main" id="{972BEE70-2549-4066-B5B0-22C058B7DF83}"/>
                </a:ext>
              </a:extLst>
            </p:cNvPr>
            <p:cNvSpPr/>
            <p:nvPr/>
          </p:nvSpPr>
          <p:spPr>
            <a:xfrm rot="8100000" flipH="1">
              <a:off x="7430922" y="3324287"/>
              <a:ext cx="1691675" cy="797365"/>
            </a:xfrm>
            <a:custGeom>
              <a:avLst/>
              <a:gdLst>
                <a:gd name="connsiteX0" fmla="*/ 23348 w 1691675"/>
                <a:gd name="connsiteY0" fmla="*/ 23347 h 797365"/>
                <a:gd name="connsiteX1" fmla="*/ 23347 w 1691675"/>
                <a:gd name="connsiteY1" fmla="*/ 23347 h 797365"/>
                <a:gd name="connsiteX2" fmla="*/ 23348 w 1691675"/>
                <a:gd name="connsiteY2" fmla="*/ 23347 h 797365"/>
                <a:gd name="connsiteX3" fmla="*/ 1668326 w 1691675"/>
                <a:gd name="connsiteY3" fmla="*/ 774018 h 797365"/>
                <a:gd name="connsiteX4" fmla="*/ 1611960 w 1691675"/>
                <a:gd name="connsiteY4" fmla="*/ 797365 h 797365"/>
                <a:gd name="connsiteX5" fmla="*/ 836669 w 1691675"/>
                <a:gd name="connsiteY5" fmla="*/ 797364 h 797365"/>
                <a:gd name="connsiteX6" fmla="*/ 822351 w 1691675"/>
                <a:gd name="connsiteY6" fmla="*/ 794473 h 797365"/>
                <a:gd name="connsiteX7" fmla="*/ 779437 w 1691675"/>
                <a:gd name="connsiteY7" fmla="*/ 792211 h 797365"/>
                <a:gd name="connsiteX8" fmla="*/ 616614 w 1691675"/>
                <a:gd name="connsiteY8" fmla="*/ 722735 h 797365"/>
                <a:gd name="connsiteX9" fmla="*/ 572724 w 1691675"/>
                <a:gd name="connsiteY9" fmla="*/ 685066 h 797365"/>
                <a:gd name="connsiteX10" fmla="*/ 571561 w 1691675"/>
                <a:gd name="connsiteY10" fmla="*/ 684293 h 797365"/>
                <a:gd name="connsiteX11" fmla="*/ 23348 w 1691675"/>
                <a:gd name="connsiteY11" fmla="*/ 136079 h 797365"/>
                <a:gd name="connsiteX12" fmla="*/ 5837 w 1691675"/>
                <a:gd name="connsiteY12" fmla="*/ 49717 h 797365"/>
                <a:gd name="connsiteX13" fmla="*/ 23348 w 1691675"/>
                <a:gd name="connsiteY13" fmla="*/ 23347 h 797365"/>
                <a:gd name="connsiteX14" fmla="*/ 49718 w 1691675"/>
                <a:gd name="connsiteY14" fmla="*/ 5837 h 797365"/>
                <a:gd name="connsiteX15" fmla="*/ 136080 w 1691675"/>
                <a:gd name="connsiteY15" fmla="*/ 23347 h 797365"/>
                <a:gd name="connsiteX16" fmla="*/ 682709 w 1691675"/>
                <a:gd name="connsiteY16" fmla="*/ 569976 h 797365"/>
                <a:gd name="connsiteX17" fmla="*/ 683304 w 1691675"/>
                <a:gd name="connsiteY17" fmla="*/ 569381 h 797365"/>
                <a:gd name="connsiteX18" fmla="*/ 828563 w 1691675"/>
                <a:gd name="connsiteY18" fmla="*/ 637002 h 797365"/>
                <a:gd name="connsiteX19" fmla="*/ 829001 w 1691675"/>
                <a:gd name="connsiteY19" fmla="*/ 639485 h 797365"/>
                <a:gd name="connsiteX20" fmla="*/ 836669 w 1691675"/>
                <a:gd name="connsiteY20" fmla="*/ 637937 h 797365"/>
                <a:gd name="connsiteX21" fmla="*/ 1611961 w 1691675"/>
                <a:gd name="connsiteY21" fmla="*/ 637937 h 797365"/>
                <a:gd name="connsiteX22" fmla="*/ 1691675 w 1691675"/>
                <a:gd name="connsiteY22" fmla="*/ 717651 h 797365"/>
                <a:gd name="connsiteX23" fmla="*/ 1691674 w 1691675"/>
                <a:gd name="connsiteY23" fmla="*/ 717651 h 797365"/>
                <a:gd name="connsiteX24" fmla="*/ 1668326 w 1691675"/>
                <a:gd name="connsiteY24" fmla="*/ 774018 h 79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1675" h="797365">
                  <a:moveTo>
                    <a:pt x="23348" y="23347"/>
                  </a:moveTo>
                  <a:lnTo>
                    <a:pt x="23347" y="23347"/>
                  </a:lnTo>
                  <a:lnTo>
                    <a:pt x="23348" y="23347"/>
                  </a:lnTo>
                  <a:close/>
                  <a:moveTo>
                    <a:pt x="1668326" y="774018"/>
                  </a:moveTo>
                  <a:cubicBezTo>
                    <a:pt x="1653901" y="788443"/>
                    <a:pt x="1633972" y="797365"/>
                    <a:pt x="1611960" y="797365"/>
                  </a:cubicBezTo>
                  <a:lnTo>
                    <a:pt x="836669" y="797364"/>
                  </a:lnTo>
                  <a:lnTo>
                    <a:pt x="822351" y="794473"/>
                  </a:lnTo>
                  <a:lnTo>
                    <a:pt x="779437" y="792211"/>
                  </a:lnTo>
                  <a:cubicBezTo>
                    <a:pt x="721835" y="782654"/>
                    <a:pt x="665760" y="758782"/>
                    <a:pt x="616614" y="722735"/>
                  </a:cubicBezTo>
                  <a:lnTo>
                    <a:pt x="572724" y="685066"/>
                  </a:lnTo>
                  <a:lnTo>
                    <a:pt x="571561" y="684293"/>
                  </a:lnTo>
                  <a:lnTo>
                    <a:pt x="23348" y="136079"/>
                  </a:lnTo>
                  <a:cubicBezTo>
                    <a:pt x="0" y="112732"/>
                    <a:pt x="-5837" y="78504"/>
                    <a:pt x="5837" y="49717"/>
                  </a:cubicBezTo>
                  <a:lnTo>
                    <a:pt x="23348" y="23347"/>
                  </a:lnTo>
                  <a:lnTo>
                    <a:pt x="49718" y="5837"/>
                  </a:lnTo>
                  <a:cubicBezTo>
                    <a:pt x="78505" y="-5837"/>
                    <a:pt x="112732" y="0"/>
                    <a:pt x="136080" y="23347"/>
                  </a:cubicBezTo>
                  <a:lnTo>
                    <a:pt x="682709" y="569976"/>
                  </a:lnTo>
                  <a:lnTo>
                    <a:pt x="683304" y="569381"/>
                  </a:lnTo>
                  <a:cubicBezTo>
                    <a:pt x="724108" y="610184"/>
                    <a:pt x="777072" y="634841"/>
                    <a:pt x="828563" y="637002"/>
                  </a:cubicBezTo>
                  <a:lnTo>
                    <a:pt x="829001" y="639485"/>
                  </a:lnTo>
                  <a:lnTo>
                    <a:pt x="836669" y="637937"/>
                  </a:lnTo>
                  <a:lnTo>
                    <a:pt x="1611961" y="637937"/>
                  </a:lnTo>
                  <a:cubicBezTo>
                    <a:pt x="1655986" y="637937"/>
                    <a:pt x="1691675" y="673626"/>
                    <a:pt x="1691675" y="717651"/>
                  </a:cubicBezTo>
                  <a:lnTo>
                    <a:pt x="1691674" y="717651"/>
                  </a:lnTo>
                  <a:cubicBezTo>
                    <a:pt x="1691674" y="739663"/>
                    <a:pt x="1682752" y="759592"/>
                    <a:pt x="1668326" y="774018"/>
                  </a:cubicBezTo>
                  <a:close/>
                </a:path>
              </a:pathLst>
            </a:custGeom>
            <a:solidFill>
              <a:srgbClr val="009C88"/>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latin typeface="Myriad Pro" panose="020B0503030403020204" pitchFamily="34" charset="0"/>
              </a:endParaRPr>
            </a:p>
          </p:txBody>
        </p:sp>
        <p:sp>
          <p:nvSpPr>
            <p:cNvPr id="36" name="Freeform: Shape 35">
              <a:extLst>
                <a:ext uri="{FF2B5EF4-FFF2-40B4-BE49-F238E27FC236}">
                  <a16:creationId xmlns:a16="http://schemas.microsoft.com/office/drawing/2014/main" id="{6E489CEE-582A-4C87-8BFD-F986E4359DEC}"/>
                </a:ext>
              </a:extLst>
            </p:cNvPr>
            <p:cNvSpPr/>
            <p:nvPr/>
          </p:nvSpPr>
          <p:spPr>
            <a:xfrm rot="13500000">
              <a:off x="6796772" y="4117247"/>
              <a:ext cx="1691675" cy="797365"/>
            </a:xfrm>
            <a:custGeom>
              <a:avLst/>
              <a:gdLst>
                <a:gd name="connsiteX0" fmla="*/ 23348 w 1691675"/>
                <a:gd name="connsiteY0" fmla="*/ 23347 h 797365"/>
                <a:gd name="connsiteX1" fmla="*/ 23347 w 1691675"/>
                <a:gd name="connsiteY1" fmla="*/ 23347 h 797365"/>
                <a:gd name="connsiteX2" fmla="*/ 23348 w 1691675"/>
                <a:gd name="connsiteY2" fmla="*/ 23347 h 797365"/>
                <a:gd name="connsiteX3" fmla="*/ 1668326 w 1691675"/>
                <a:gd name="connsiteY3" fmla="*/ 774018 h 797365"/>
                <a:gd name="connsiteX4" fmla="*/ 1611960 w 1691675"/>
                <a:gd name="connsiteY4" fmla="*/ 797365 h 797365"/>
                <a:gd name="connsiteX5" fmla="*/ 836669 w 1691675"/>
                <a:gd name="connsiteY5" fmla="*/ 797364 h 797365"/>
                <a:gd name="connsiteX6" fmla="*/ 822351 w 1691675"/>
                <a:gd name="connsiteY6" fmla="*/ 794473 h 797365"/>
                <a:gd name="connsiteX7" fmla="*/ 779437 w 1691675"/>
                <a:gd name="connsiteY7" fmla="*/ 792211 h 797365"/>
                <a:gd name="connsiteX8" fmla="*/ 616614 w 1691675"/>
                <a:gd name="connsiteY8" fmla="*/ 722735 h 797365"/>
                <a:gd name="connsiteX9" fmla="*/ 572724 w 1691675"/>
                <a:gd name="connsiteY9" fmla="*/ 685066 h 797365"/>
                <a:gd name="connsiteX10" fmla="*/ 571561 w 1691675"/>
                <a:gd name="connsiteY10" fmla="*/ 684293 h 797365"/>
                <a:gd name="connsiteX11" fmla="*/ 23348 w 1691675"/>
                <a:gd name="connsiteY11" fmla="*/ 136079 h 797365"/>
                <a:gd name="connsiteX12" fmla="*/ 5837 w 1691675"/>
                <a:gd name="connsiteY12" fmla="*/ 49717 h 797365"/>
                <a:gd name="connsiteX13" fmla="*/ 23348 w 1691675"/>
                <a:gd name="connsiteY13" fmla="*/ 23347 h 797365"/>
                <a:gd name="connsiteX14" fmla="*/ 49718 w 1691675"/>
                <a:gd name="connsiteY14" fmla="*/ 5837 h 797365"/>
                <a:gd name="connsiteX15" fmla="*/ 136080 w 1691675"/>
                <a:gd name="connsiteY15" fmla="*/ 23347 h 797365"/>
                <a:gd name="connsiteX16" fmla="*/ 682709 w 1691675"/>
                <a:gd name="connsiteY16" fmla="*/ 569976 h 797365"/>
                <a:gd name="connsiteX17" fmla="*/ 683304 w 1691675"/>
                <a:gd name="connsiteY17" fmla="*/ 569381 h 797365"/>
                <a:gd name="connsiteX18" fmla="*/ 828563 w 1691675"/>
                <a:gd name="connsiteY18" fmla="*/ 637002 h 797365"/>
                <a:gd name="connsiteX19" fmla="*/ 829001 w 1691675"/>
                <a:gd name="connsiteY19" fmla="*/ 639485 h 797365"/>
                <a:gd name="connsiteX20" fmla="*/ 836669 w 1691675"/>
                <a:gd name="connsiteY20" fmla="*/ 637937 h 797365"/>
                <a:gd name="connsiteX21" fmla="*/ 1611961 w 1691675"/>
                <a:gd name="connsiteY21" fmla="*/ 637937 h 797365"/>
                <a:gd name="connsiteX22" fmla="*/ 1691675 w 1691675"/>
                <a:gd name="connsiteY22" fmla="*/ 717651 h 797365"/>
                <a:gd name="connsiteX23" fmla="*/ 1691674 w 1691675"/>
                <a:gd name="connsiteY23" fmla="*/ 717651 h 797365"/>
                <a:gd name="connsiteX24" fmla="*/ 1668326 w 1691675"/>
                <a:gd name="connsiteY24" fmla="*/ 774018 h 79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1675" h="797365">
                  <a:moveTo>
                    <a:pt x="23348" y="23347"/>
                  </a:moveTo>
                  <a:lnTo>
                    <a:pt x="23347" y="23347"/>
                  </a:lnTo>
                  <a:lnTo>
                    <a:pt x="23348" y="23347"/>
                  </a:lnTo>
                  <a:close/>
                  <a:moveTo>
                    <a:pt x="1668326" y="774018"/>
                  </a:moveTo>
                  <a:cubicBezTo>
                    <a:pt x="1653901" y="788443"/>
                    <a:pt x="1633972" y="797365"/>
                    <a:pt x="1611960" y="797365"/>
                  </a:cubicBezTo>
                  <a:lnTo>
                    <a:pt x="836669" y="797364"/>
                  </a:lnTo>
                  <a:lnTo>
                    <a:pt x="822351" y="794473"/>
                  </a:lnTo>
                  <a:lnTo>
                    <a:pt x="779437" y="792211"/>
                  </a:lnTo>
                  <a:cubicBezTo>
                    <a:pt x="721835" y="782654"/>
                    <a:pt x="665760" y="758782"/>
                    <a:pt x="616614" y="722735"/>
                  </a:cubicBezTo>
                  <a:lnTo>
                    <a:pt x="572724" y="685066"/>
                  </a:lnTo>
                  <a:lnTo>
                    <a:pt x="571561" y="684293"/>
                  </a:lnTo>
                  <a:lnTo>
                    <a:pt x="23348" y="136079"/>
                  </a:lnTo>
                  <a:cubicBezTo>
                    <a:pt x="0" y="112732"/>
                    <a:pt x="-5837" y="78504"/>
                    <a:pt x="5837" y="49717"/>
                  </a:cubicBezTo>
                  <a:lnTo>
                    <a:pt x="23348" y="23347"/>
                  </a:lnTo>
                  <a:lnTo>
                    <a:pt x="49718" y="5837"/>
                  </a:lnTo>
                  <a:cubicBezTo>
                    <a:pt x="78505" y="-5837"/>
                    <a:pt x="112732" y="0"/>
                    <a:pt x="136080" y="23347"/>
                  </a:cubicBezTo>
                  <a:lnTo>
                    <a:pt x="682709" y="569976"/>
                  </a:lnTo>
                  <a:lnTo>
                    <a:pt x="683304" y="569381"/>
                  </a:lnTo>
                  <a:cubicBezTo>
                    <a:pt x="724108" y="610184"/>
                    <a:pt x="777072" y="634841"/>
                    <a:pt x="828563" y="637002"/>
                  </a:cubicBezTo>
                  <a:lnTo>
                    <a:pt x="829001" y="639485"/>
                  </a:lnTo>
                  <a:lnTo>
                    <a:pt x="836669" y="637937"/>
                  </a:lnTo>
                  <a:lnTo>
                    <a:pt x="1611961" y="637937"/>
                  </a:lnTo>
                  <a:cubicBezTo>
                    <a:pt x="1655986" y="637937"/>
                    <a:pt x="1691675" y="673626"/>
                    <a:pt x="1691675" y="717651"/>
                  </a:cubicBezTo>
                  <a:lnTo>
                    <a:pt x="1691674" y="717651"/>
                  </a:lnTo>
                  <a:cubicBezTo>
                    <a:pt x="1691674" y="739663"/>
                    <a:pt x="1682752" y="759592"/>
                    <a:pt x="1668326" y="774018"/>
                  </a:cubicBezTo>
                  <a:close/>
                </a:path>
              </a:pathLst>
            </a:custGeom>
            <a:solidFill>
              <a:srgbClr val="00927A"/>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latin typeface="Myriad Pro" panose="020B0503030403020204" pitchFamily="34" charset="0"/>
              </a:endParaRPr>
            </a:p>
          </p:txBody>
        </p:sp>
        <p:sp>
          <p:nvSpPr>
            <p:cNvPr id="32" name="Freeform: Shape 31">
              <a:extLst>
                <a:ext uri="{FF2B5EF4-FFF2-40B4-BE49-F238E27FC236}">
                  <a16:creationId xmlns:a16="http://schemas.microsoft.com/office/drawing/2014/main" id="{BDCDF13E-913C-489E-AA4F-5673F7A82085}"/>
                </a:ext>
              </a:extLst>
            </p:cNvPr>
            <p:cNvSpPr/>
            <p:nvPr/>
          </p:nvSpPr>
          <p:spPr>
            <a:xfrm rot="8100000" flipH="1">
              <a:off x="7430921" y="5072052"/>
              <a:ext cx="1691675" cy="797365"/>
            </a:xfrm>
            <a:custGeom>
              <a:avLst/>
              <a:gdLst>
                <a:gd name="connsiteX0" fmla="*/ 23348 w 1691675"/>
                <a:gd name="connsiteY0" fmla="*/ 23347 h 797365"/>
                <a:gd name="connsiteX1" fmla="*/ 23347 w 1691675"/>
                <a:gd name="connsiteY1" fmla="*/ 23347 h 797365"/>
                <a:gd name="connsiteX2" fmla="*/ 23348 w 1691675"/>
                <a:gd name="connsiteY2" fmla="*/ 23347 h 797365"/>
                <a:gd name="connsiteX3" fmla="*/ 1668326 w 1691675"/>
                <a:gd name="connsiteY3" fmla="*/ 774018 h 797365"/>
                <a:gd name="connsiteX4" fmla="*/ 1611960 w 1691675"/>
                <a:gd name="connsiteY4" fmla="*/ 797365 h 797365"/>
                <a:gd name="connsiteX5" fmla="*/ 836669 w 1691675"/>
                <a:gd name="connsiteY5" fmla="*/ 797364 h 797365"/>
                <a:gd name="connsiteX6" fmla="*/ 822351 w 1691675"/>
                <a:gd name="connsiteY6" fmla="*/ 794473 h 797365"/>
                <a:gd name="connsiteX7" fmla="*/ 779437 w 1691675"/>
                <a:gd name="connsiteY7" fmla="*/ 792211 h 797365"/>
                <a:gd name="connsiteX8" fmla="*/ 616614 w 1691675"/>
                <a:gd name="connsiteY8" fmla="*/ 722735 h 797365"/>
                <a:gd name="connsiteX9" fmla="*/ 572724 w 1691675"/>
                <a:gd name="connsiteY9" fmla="*/ 685066 h 797365"/>
                <a:gd name="connsiteX10" fmla="*/ 571561 w 1691675"/>
                <a:gd name="connsiteY10" fmla="*/ 684293 h 797365"/>
                <a:gd name="connsiteX11" fmla="*/ 23348 w 1691675"/>
                <a:gd name="connsiteY11" fmla="*/ 136079 h 797365"/>
                <a:gd name="connsiteX12" fmla="*/ 5837 w 1691675"/>
                <a:gd name="connsiteY12" fmla="*/ 49717 h 797365"/>
                <a:gd name="connsiteX13" fmla="*/ 23348 w 1691675"/>
                <a:gd name="connsiteY13" fmla="*/ 23347 h 797365"/>
                <a:gd name="connsiteX14" fmla="*/ 49718 w 1691675"/>
                <a:gd name="connsiteY14" fmla="*/ 5837 h 797365"/>
                <a:gd name="connsiteX15" fmla="*/ 136080 w 1691675"/>
                <a:gd name="connsiteY15" fmla="*/ 23347 h 797365"/>
                <a:gd name="connsiteX16" fmla="*/ 682709 w 1691675"/>
                <a:gd name="connsiteY16" fmla="*/ 569976 h 797365"/>
                <a:gd name="connsiteX17" fmla="*/ 683304 w 1691675"/>
                <a:gd name="connsiteY17" fmla="*/ 569381 h 797365"/>
                <a:gd name="connsiteX18" fmla="*/ 828563 w 1691675"/>
                <a:gd name="connsiteY18" fmla="*/ 637002 h 797365"/>
                <a:gd name="connsiteX19" fmla="*/ 829001 w 1691675"/>
                <a:gd name="connsiteY19" fmla="*/ 639485 h 797365"/>
                <a:gd name="connsiteX20" fmla="*/ 836669 w 1691675"/>
                <a:gd name="connsiteY20" fmla="*/ 637937 h 797365"/>
                <a:gd name="connsiteX21" fmla="*/ 1611961 w 1691675"/>
                <a:gd name="connsiteY21" fmla="*/ 637937 h 797365"/>
                <a:gd name="connsiteX22" fmla="*/ 1691675 w 1691675"/>
                <a:gd name="connsiteY22" fmla="*/ 717651 h 797365"/>
                <a:gd name="connsiteX23" fmla="*/ 1691674 w 1691675"/>
                <a:gd name="connsiteY23" fmla="*/ 717651 h 797365"/>
                <a:gd name="connsiteX24" fmla="*/ 1668326 w 1691675"/>
                <a:gd name="connsiteY24" fmla="*/ 774018 h 79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1675" h="797365">
                  <a:moveTo>
                    <a:pt x="23348" y="23347"/>
                  </a:moveTo>
                  <a:lnTo>
                    <a:pt x="23347" y="23347"/>
                  </a:lnTo>
                  <a:lnTo>
                    <a:pt x="23348" y="23347"/>
                  </a:lnTo>
                  <a:close/>
                  <a:moveTo>
                    <a:pt x="1668326" y="774018"/>
                  </a:moveTo>
                  <a:cubicBezTo>
                    <a:pt x="1653901" y="788443"/>
                    <a:pt x="1633972" y="797365"/>
                    <a:pt x="1611960" y="797365"/>
                  </a:cubicBezTo>
                  <a:lnTo>
                    <a:pt x="836669" y="797364"/>
                  </a:lnTo>
                  <a:lnTo>
                    <a:pt x="822351" y="794473"/>
                  </a:lnTo>
                  <a:lnTo>
                    <a:pt x="779437" y="792211"/>
                  </a:lnTo>
                  <a:cubicBezTo>
                    <a:pt x="721835" y="782654"/>
                    <a:pt x="665760" y="758782"/>
                    <a:pt x="616614" y="722735"/>
                  </a:cubicBezTo>
                  <a:lnTo>
                    <a:pt x="572724" y="685066"/>
                  </a:lnTo>
                  <a:lnTo>
                    <a:pt x="571561" y="684293"/>
                  </a:lnTo>
                  <a:lnTo>
                    <a:pt x="23348" y="136079"/>
                  </a:lnTo>
                  <a:cubicBezTo>
                    <a:pt x="0" y="112732"/>
                    <a:pt x="-5837" y="78504"/>
                    <a:pt x="5837" y="49717"/>
                  </a:cubicBezTo>
                  <a:lnTo>
                    <a:pt x="23348" y="23347"/>
                  </a:lnTo>
                  <a:lnTo>
                    <a:pt x="49718" y="5837"/>
                  </a:lnTo>
                  <a:cubicBezTo>
                    <a:pt x="78505" y="-5837"/>
                    <a:pt x="112732" y="0"/>
                    <a:pt x="136080" y="23347"/>
                  </a:cubicBezTo>
                  <a:lnTo>
                    <a:pt x="682709" y="569976"/>
                  </a:lnTo>
                  <a:lnTo>
                    <a:pt x="683304" y="569381"/>
                  </a:lnTo>
                  <a:cubicBezTo>
                    <a:pt x="724108" y="610184"/>
                    <a:pt x="777072" y="634841"/>
                    <a:pt x="828563" y="637002"/>
                  </a:cubicBezTo>
                  <a:lnTo>
                    <a:pt x="829001" y="639485"/>
                  </a:lnTo>
                  <a:lnTo>
                    <a:pt x="836669" y="637937"/>
                  </a:lnTo>
                  <a:lnTo>
                    <a:pt x="1611961" y="637937"/>
                  </a:lnTo>
                  <a:cubicBezTo>
                    <a:pt x="1655986" y="637937"/>
                    <a:pt x="1691675" y="673626"/>
                    <a:pt x="1691675" y="717651"/>
                  </a:cubicBezTo>
                  <a:lnTo>
                    <a:pt x="1691674" y="717651"/>
                  </a:lnTo>
                  <a:cubicBezTo>
                    <a:pt x="1691674" y="739663"/>
                    <a:pt x="1682752" y="759592"/>
                    <a:pt x="1668326" y="774018"/>
                  </a:cubicBezTo>
                  <a:close/>
                </a:path>
              </a:pathLst>
            </a:custGeom>
            <a:solidFill>
              <a:srgbClr val="00927D"/>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latin typeface="Myriad Pro" panose="020B0503030403020204" pitchFamily="34" charset="0"/>
              </a:endParaRPr>
            </a:p>
          </p:txBody>
        </p:sp>
        <p:sp>
          <p:nvSpPr>
            <p:cNvPr id="42" name="Teardrop 41">
              <a:extLst>
                <a:ext uri="{FF2B5EF4-FFF2-40B4-BE49-F238E27FC236}">
                  <a16:creationId xmlns:a16="http://schemas.microsoft.com/office/drawing/2014/main" id="{5FE542E0-D0AA-4B24-8FEB-81461070BF2F}"/>
                </a:ext>
              </a:extLst>
            </p:cNvPr>
            <p:cNvSpPr/>
            <p:nvPr/>
          </p:nvSpPr>
          <p:spPr>
            <a:xfrm rot="5400000">
              <a:off x="6196913" y="2594997"/>
              <a:ext cx="1215273" cy="1215273"/>
            </a:xfrm>
            <a:prstGeom prst="teardrop">
              <a:avLst/>
            </a:prstGeom>
            <a:solidFill>
              <a:srgbClr val="00927A"/>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latin typeface="Myriad Pro" panose="020B0503030403020204" pitchFamily="34" charset="0"/>
              </a:endParaRPr>
            </a:p>
          </p:txBody>
        </p:sp>
        <p:sp>
          <p:nvSpPr>
            <p:cNvPr id="43" name="Teardrop 42">
              <a:extLst>
                <a:ext uri="{FF2B5EF4-FFF2-40B4-BE49-F238E27FC236}">
                  <a16:creationId xmlns:a16="http://schemas.microsoft.com/office/drawing/2014/main" id="{6108344B-ECE8-4F96-A732-476829115B15}"/>
                </a:ext>
              </a:extLst>
            </p:cNvPr>
            <p:cNvSpPr/>
            <p:nvPr/>
          </p:nvSpPr>
          <p:spPr>
            <a:xfrm rot="5400000">
              <a:off x="6275543" y="837007"/>
              <a:ext cx="1124186" cy="1124186"/>
            </a:xfrm>
            <a:prstGeom prst="teardrop">
              <a:avLst/>
            </a:prstGeom>
            <a:solidFill>
              <a:srgbClr val="007A6B"/>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latin typeface="Myriad Pro" panose="020B0503030403020204" pitchFamily="34" charset="0"/>
              </a:endParaRPr>
            </a:p>
          </p:txBody>
        </p:sp>
        <p:sp>
          <p:nvSpPr>
            <p:cNvPr id="44" name="Teardrop 43">
              <a:extLst>
                <a:ext uri="{FF2B5EF4-FFF2-40B4-BE49-F238E27FC236}">
                  <a16:creationId xmlns:a16="http://schemas.microsoft.com/office/drawing/2014/main" id="{4CA78C89-BAF2-4AE6-911A-0956AF0909EB}"/>
                </a:ext>
              </a:extLst>
            </p:cNvPr>
            <p:cNvSpPr/>
            <p:nvPr/>
          </p:nvSpPr>
          <p:spPr>
            <a:xfrm rot="11700000">
              <a:off x="8763517" y="3436936"/>
              <a:ext cx="1445839" cy="1445839"/>
            </a:xfrm>
            <a:prstGeom prst="teardrop">
              <a:avLst/>
            </a:prstGeom>
            <a:solidFill>
              <a:srgbClr val="00927D"/>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latin typeface="Myriad Pro" panose="020B0503030403020204" pitchFamily="34" charset="0"/>
              </a:endParaRPr>
            </a:p>
          </p:txBody>
        </p:sp>
        <p:sp>
          <p:nvSpPr>
            <p:cNvPr id="28" name="TextBox 27">
              <a:extLst>
                <a:ext uri="{FF2B5EF4-FFF2-40B4-BE49-F238E27FC236}">
                  <a16:creationId xmlns:a16="http://schemas.microsoft.com/office/drawing/2014/main" id="{FA62E0E1-B4BE-4192-9268-9B63D1C629D8}"/>
                </a:ext>
              </a:extLst>
            </p:cNvPr>
            <p:cNvSpPr txBox="1"/>
            <p:nvPr/>
          </p:nvSpPr>
          <p:spPr>
            <a:xfrm>
              <a:off x="10202899" y="3545402"/>
              <a:ext cx="2194471" cy="1529024"/>
            </a:xfrm>
            <a:prstGeom prst="rect">
              <a:avLst/>
            </a:prstGeom>
            <a:noFill/>
          </p:spPr>
          <p:txBody>
            <a:bodyPr wrap="square" rtlCol="0">
              <a:spAutoFit/>
            </a:bodyPr>
            <a:lstStyle/>
            <a:p>
              <a:r>
                <a:rPr lang="en-GB" sz="1600" dirty="0">
                  <a:latin typeface="Myriad Pro" panose="020B0503030403020204" pitchFamily="34" charset="0"/>
                </a:rPr>
                <a:t>Peer-review </a:t>
              </a:r>
            </a:p>
            <a:p>
              <a:r>
                <a:rPr lang="en-GB" sz="1600" dirty="0">
                  <a:latin typeface="Myriad Pro" panose="020B0503030403020204" pitchFamily="34" charset="0"/>
                </a:rPr>
                <a:t> outputs to ensure</a:t>
              </a:r>
            </a:p>
            <a:p>
              <a:r>
                <a:rPr lang="en-GB" sz="1600" dirty="0">
                  <a:latin typeface="Myriad Pro" panose="020B0503030403020204" pitchFamily="34" charset="0"/>
                </a:rPr>
                <a:t> they are checked</a:t>
              </a:r>
            </a:p>
            <a:p>
              <a:r>
                <a:rPr lang="en-GB" sz="1600" dirty="0">
                  <a:latin typeface="Myriad Pro" panose="020B0503030403020204" pitchFamily="34" charset="0"/>
                </a:rPr>
                <a:t>objectively and consistently</a:t>
              </a:r>
            </a:p>
          </p:txBody>
        </p:sp>
        <p:sp>
          <p:nvSpPr>
            <p:cNvPr id="47" name="TextBox 46">
              <a:extLst>
                <a:ext uri="{FF2B5EF4-FFF2-40B4-BE49-F238E27FC236}">
                  <a16:creationId xmlns:a16="http://schemas.microsoft.com/office/drawing/2014/main" id="{EC5B2D2E-E8EB-49CF-9FFE-9C9578152D48}"/>
                </a:ext>
              </a:extLst>
            </p:cNvPr>
            <p:cNvSpPr txBox="1"/>
            <p:nvPr/>
          </p:nvSpPr>
          <p:spPr>
            <a:xfrm>
              <a:off x="3724814" y="4435854"/>
              <a:ext cx="2406043" cy="960085"/>
            </a:xfrm>
            <a:prstGeom prst="rect">
              <a:avLst/>
            </a:prstGeom>
            <a:noFill/>
          </p:spPr>
          <p:txBody>
            <a:bodyPr wrap="square" rtlCol="0">
              <a:spAutoFit/>
            </a:bodyPr>
            <a:lstStyle/>
            <a:p>
              <a:r>
                <a:rPr lang="en-GB" sz="1600" dirty="0">
                  <a:latin typeface="Myriad Pro" panose="020B0503030403020204" pitchFamily="34" charset="0"/>
                </a:rPr>
                <a:t>Agree on threshold levels and on rules </a:t>
              </a:r>
            </a:p>
            <a:p>
              <a:r>
                <a:rPr lang="en-GB" sz="1600" dirty="0">
                  <a:latin typeface="Myriad Pro" panose="020B0503030403020204" pitchFamily="34" charset="0"/>
                </a:rPr>
                <a:t>on checking outputs</a:t>
              </a:r>
            </a:p>
          </p:txBody>
        </p:sp>
        <p:sp>
          <p:nvSpPr>
            <p:cNvPr id="48" name="Teardrop 47">
              <a:extLst>
                <a:ext uri="{FF2B5EF4-FFF2-40B4-BE49-F238E27FC236}">
                  <a16:creationId xmlns:a16="http://schemas.microsoft.com/office/drawing/2014/main" id="{CDE9465E-E0B1-444B-AB5F-D1A0D2F0F403}"/>
                </a:ext>
              </a:extLst>
            </p:cNvPr>
            <p:cNvSpPr/>
            <p:nvPr/>
          </p:nvSpPr>
          <p:spPr>
            <a:xfrm rot="10800000">
              <a:off x="8529862" y="1734956"/>
              <a:ext cx="1313937" cy="1313937"/>
            </a:xfrm>
            <a:prstGeom prst="teardrop">
              <a:avLst/>
            </a:prstGeom>
            <a:solidFill>
              <a:srgbClr val="009C88"/>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latin typeface="Myriad Pro" panose="020B0503030403020204" pitchFamily="34" charset="0"/>
              </a:endParaRPr>
            </a:p>
          </p:txBody>
        </p:sp>
        <p:sp>
          <p:nvSpPr>
            <p:cNvPr id="49" name="TextBox 48">
              <a:extLst>
                <a:ext uri="{FF2B5EF4-FFF2-40B4-BE49-F238E27FC236}">
                  <a16:creationId xmlns:a16="http://schemas.microsoft.com/office/drawing/2014/main" id="{A4BCA77D-FB6D-445B-8BCB-ECB932B565A0}"/>
                </a:ext>
              </a:extLst>
            </p:cNvPr>
            <p:cNvSpPr txBox="1"/>
            <p:nvPr/>
          </p:nvSpPr>
          <p:spPr>
            <a:xfrm>
              <a:off x="3690451" y="2580356"/>
              <a:ext cx="2557877" cy="1244554"/>
            </a:xfrm>
            <a:prstGeom prst="rect">
              <a:avLst/>
            </a:prstGeom>
            <a:noFill/>
          </p:spPr>
          <p:txBody>
            <a:bodyPr wrap="square" rtlCol="0">
              <a:spAutoFit/>
            </a:bodyPr>
            <a:lstStyle/>
            <a:p>
              <a:r>
                <a:rPr lang="en-GB" sz="1600" dirty="0">
                  <a:latin typeface="Myriad Pro" panose="020B0503030403020204" pitchFamily="34" charset="0"/>
                </a:rPr>
                <a:t>Examine outputs on a case-by-case basis allowing researchers</a:t>
              </a:r>
            </a:p>
            <a:p>
              <a:r>
                <a:rPr lang="en-GB" sz="1600" dirty="0">
                  <a:latin typeface="Myriad Pro" panose="020B0503030403020204" pitchFamily="34" charset="0"/>
                </a:rPr>
                <a:t>to justify their decisions</a:t>
              </a:r>
            </a:p>
          </p:txBody>
        </p:sp>
        <p:sp>
          <p:nvSpPr>
            <p:cNvPr id="50" name="TextBox 49">
              <a:extLst>
                <a:ext uri="{FF2B5EF4-FFF2-40B4-BE49-F238E27FC236}">
                  <a16:creationId xmlns:a16="http://schemas.microsoft.com/office/drawing/2014/main" id="{01596AF7-D227-434F-A295-4DD94974738E}"/>
                </a:ext>
              </a:extLst>
            </p:cNvPr>
            <p:cNvSpPr txBox="1"/>
            <p:nvPr/>
          </p:nvSpPr>
          <p:spPr>
            <a:xfrm>
              <a:off x="9869181" y="1810657"/>
              <a:ext cx="2024273" cy="1244554"/>
            </a:xfrm>
            <a:prstGeom prst="rect">
              <a:avLst/>
            </a:prstGeom>
            <a:noFill/>
          </p:spPr>
          <p:txBody>
            <a:bodyPr wrap="square" rtlCol="0">
              <a:spAutoFit/>
            </a:bodyPr>
            <a:lstStyle/>
            <a:p>
              <a:r>
                <a:rPr lang="en-GB" sz="1600" dirty="0">
                  <a:latin typeface="Myriad Pro" panose="020B0503030403020204" pitchFamily="34" charset="0"/>
                </a:rPr>
                <a:t>Request expert     </a:t>
              </a:r>
            </a:p>
            <a:p>
              <a:r>
                <a:rPr lang="en-GB" sz="1600" dirty="0">
                  <a:latin typeface="Myriad Pro" panose="020B0503030403020204" pitchFamily="34" charset="0"/>
                </a:rPr>
                <a:t>  advice from ONS as and when required</a:t>
              </a:r>
            </a:p>
          </p:txBody>
        </p:sp>
        <p:sp>
          <p:nvSpPr>
            <p:cNvPr id="53" name="TextBox 52">
              <a:extLst>
                <a:ext uri="{FF2B5EF4-FFF2-40B4-BE49-F238E27FC236}">
                  <a16:creationId xmlns:a16="http://schemas.microsoft.com/office/drawing/2014/main" id="{0375B373-63D4-4799-97B8-BE47A45EE73B}"/>
                </a:ext>
              </a:extLst>
            </p:cNvPr>
            <p:cNvSpPr txBox="1"/>
            <p:nvPr/>
          </p:nvSpPr>
          <p:spPr>
            <a:xfrm>
              <a:off x="4143012" y="964214"/>
              <a:ext cx="1964864" cy="960085"/>
            </a:xfrm>
            <a:prstGeom prst="rect">
              <a:avLst/>
            </a:prstGeom>
            <a:noFill/>
          </p:spPr>
          <p:txBody>
            <a:bodyPr wrap="square" rtlCol="0">
              <a:spAutoFit/>
            </a:bodyPr>
            <a:lstStyle/>
            <a:p>
              <a:r>
                <a:rPr lang="en-GB" sz="1600" dirty="0">
                  <a:latin typeface="Myriad Pro" panose="020B0503030403020204" pitchFamily="34" charset="0"/>
                </a:rPr>
                <a:t>Clearly specify how outputs </a:t>
              </a:r>
            </a:p>
            <a:p>
              <a:r>
                <a:rPr lang="en-GB" sz="1600" dirty="0">
                  <a:latin typeface="Myriad Pro" panose="020B0503030403020204" pitchFamily="34" charset="0"/>
                </a:rPr>
                <a:t>will be published</a:t>
              </a:r>
            </a:p>
          </p:txBody>
        </p:sp>
        <p:sp>
          <p:nvSpPr>
            <p:cNvPr id="54" name="Teardrop 53">
              <a:extLst>
                <a:ext uri="{FF2B5EF4-FFF2-40B4-BE49-F238E27FC236}">
                  <a16:creationId xmlns:a16="http://schemas.microsoft.com/office/drawing/2014/main" id="{B90863CF-C5B1-4514-BD39-F780DB836A03}"/>
                </a:ext>
              </a:extLst>
            </p:cNvPr>
            <p:cNvSpPr/>
            <p:nvPr/>
          </p:nvSpPr>
          <p:spPr>
            <a:xfrm rot="10800000">
              <a:off x="8457423" y="419949"/>
              <a:ext cx="823297" cy="823297"/>
            </a:xfrm>
            <a:prstGeom prst="teardrop">
              <a:avLst/>
            </a:prstGeom>
            <a:solidFill>
              <a:srgbClr val="00685C"/>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latin typeface="Myriad Pro" panose="020B0503030403020204" pitchFamily="34" charset="0"/>
              </a:endParaRPr>
            </a:p>
          </p:txBody>
        </p:sp>
        <p:sp>
          <p:nvSpPr>
            <p:cNvPr id="55" name="TextBox 54">
              <a:extLst>
                <a:ext uri="{FF2B5EF4-FFF2-40B4-BE49-F238E27FC236}">
                  <a16:creationId xmlns:a16="http://schemas.microsoft.com/office/drawing/2014/main" id="{F4797D97-55E8-47B5-94D1-83D74A20CB3E}"/>
                </a:ext>
              </a:extLst>
            </p:cNvPr>
            <p:cNvSpPr txBox="1"/>
            <p:nvPr/>
          </p:nvSpPr>
          <p:spPr>
            <a:xfrm>
              <a:off x="8707550" y="218166"/>
              <a:ext cx="3261727" cy="1529024"/>
            </a:xfrm>
            <a:prstGeom prst="rect">
              <a:avLst/>
            </a:prstGeom>
            <a:noFill/>
          </p:spPr>
          <p:txBody>
            <a:bodyPr wrap="square" rtlCol="0">
              <a:spAutoFit/>
            </a:bodyPr>
            <a:lstStyle/>
            <a:p>
              <a:pPr algn="r"/>
              <a:r>
                <a:rPr lang="en-GB" sz="1600" dirty="0">
                  <a:latin typeface="Myriad Pro" panose="020B0503030403020204" pitchFamily="34" charset="0"/>
                </a:rPr>
                <a:t>Research outcomes in the       public domain mitigate</a:t>
              </a:r>
            </a:p>
            <a:p>
              <a:pPr algn="r"/>
              <a:r>
                <a:rPr lang="en-GB" sz="1600" dirty="0">
                  <a:latin typeface="Myriad Pro" panose="020B0503030403020204" pitchFamily="34" charset="0"/>
                </a:rPr>
                <a:t> several ethical risks and promote transparency and public trust</a:t>
              </a:r>
            </a:p>
          </p:txBody>
        </p:sp>
        <p:sp>
          <p:nvSpPr>
            <p:cNvPr id="60" name="Freeform: Shape 59">
              <a:extLst>
                <a:ext uri="{FF2B5EF4-FFF2-40B4-BE49-F238E27FC236}">
                  <a16:creationId xmlns:a16="http://schemas.microsoft.com/office/drawing/2014/main" id="{BC7A9990-5BC3-4AEA-B534-7BB82B42224D}"/>
                </a:ext>
              </a:extLst>
            </p:cNvPr>
            <p:cNvSpPr/>
            <p:nvPr/>
          </p:nvSpPr>
          <p:spPr>
            <a:xfrm>
              <a:off x="7246709" y="5416706"/>
              <a:ext cx="791801" cy="1426055"/>
            </a:xfrm>
            <a:custGeom>
              <a:avLst/>
              <a:gdLst>
                <a:gd name="connsiteX0" fmla="*/ 79716 w 791801"/>
                <a:gd name="connsiteY0" fmla="*/ 0 h 1426055"/>
                <a:gd name="connsiteX1" fmla="*/ 136081 w 791801"/>
                <a:gd name="connsiteY1" fmla="*/ 23348 h 1426055"/>
                <a:gd name="connsiteX2" fmla="*/ 684294 w 791801"/>
                <a:gd name="connsiteY2" fmla="*/ 571562 h 1426055"/>
                <a:gd name="connsiteX3" fmla="*/ 692374 w 791801"/>
                <a:gd name="connsiteY3" fmla="*/ 583731 h 1426055"/>
                <a:gd name="connsiteX4" fmla="*/ 721120 w 791801"/>
                <a:gd name="connsiteY4" fmla="*/ 615675 h 1426055"/>
                <a:gd name="connsiteX5" fmla="*/ 787126 w 791801"/>
                <a:gd name="connsiteY5" fmla="*/ 779936 h 1426055"/>
                <a:gd name="connsiteX6" fmla="*/ 791525 w 791801"/>
                <a:gd name="connsiteY6" fmla="*/ 837606 h 1426055"/>
                <a:gd name="connsiteX7" fmla="*/ 791801 w 791801"/>
                <a:gd name="connsiteY7" fmla="*/ 838975 h 1426055"/>
                <a:gd name="connsiteX8" fmla="*/ 791800 w 791801"/>
                <a:gd name="connsiteY8" fmla="*/ 1426055 h 1426055"/>
                <a:gd name="connsiteX9" fmla="*/ 632373 w 791801"/>
                <a:gd name="connsiteY9" fmla="*/ 1426055 h 1426055"/>
                <a:gd name="connsiteX10" fmla="*/ 632373 w 791801"/>
                <a:gd name="connsiteY10" fmla="*/ 841216 h 1426055"/>
                <a:gd name="connsiteX11" fmla="*/ 631531 w 791801"/>
                <a:gd name="connsiteY11" fmla="*/ 841216 h 1426055"/>
                <a:gd name="connsiteX12" fmla="*/ 576633 w 791801"/>
                <a:gd name="connsiteY12" fmla="*/ 690687 h 1426055"/>
                <a:gd name="connsiteX13" fmla="*/ 578079 w 791801"/>
                <a:gd name="connsiteY13" fmla="*/ 688622 h 1426055"/>
                <a:gd name="connsiteX14" fmla="*/ 571562 w 791801"/>
                <a:gd name="connsiteY14" fmla="*/ 684294 h 1426055"/>
                <a:gd name="connsiteX15" fmla="*/ 23348 w 791801"/>
                <a:gd name="connsiteY15" fmla="*/ 136080 h 1426055"/>
                <a:gd name="connsiteX16" fmla="*/ 23348 w 791801"/>
                <a:gd name="connsiteY16" fmla="*/ 23348 h 1426055"/>
                <a:gd name="connsiteX17" fmla="*/ 23349 w 791801"/>
                <a:gd name="connsiteY17" fmla="*/ 23348 h 1426055"/>
                <a:gd name="connsiteX18" fmla="*/ 79716 w 791801"/>
                <a:gd name="connsiteY18" fmla="*/ 0 h 142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1801" h="1426055">
                  <a:moveTo>
                    <a:pt x="79716" y="0"/>
                  </a:moveTo>
                  <a:cubicBezTo>
                    <a:pt x="100116" y="0"/>
                    <a:pt x="120517" y="7783"/>
                    <a:pt x="136081" y="23348"/>
                  </a:cubicBezTo>
                  <a:lnTo>
                    <a:pt x="684294" y="571562"/>
                  </a:lnTo>
                  <a:lnTo>
                    <a:pt x="692374" y="583731"/>
                  </a:lnTo>
                  <a:lnTo>
                    <a:pt x="721120" y="615675"/>
                  </a:lnTo>
                  <a:cubicBezTo>
                    <a:pt x="755093" y="663164"/>
                    <a:pt x="777864" y="719695"/>
                    <a:pt x="787126" y="779936"/>
                  </a:cubicBezTo>
                  <a:lnTo>
                    <a:pt x="791525" y="837606"/>
                  </a:lnTo>
                  <a:lnTo>
                    <a:pt x="791801" y="838975"/>
                  </a:lnTo>
                  <a:lnTo>
                    <a:pt x="791800" y="1426055"/>
                  </a:lnTo>
                  <a:lnTo>
                    <a:pt x="632373" y="1426055"/>
                  </a:lnTo>
                  <a:lnTo>
                    <a:pt x="632373" y="841216"/>
                  </a:lnTo>
                  <a:lnTo>
                    <a:pt x="631531" y="841216"/>
                  </a:lnTo>
                  <a:cubicBezTo>
                    <a:pt x="631531" y="783511"/>
                    <a:pt x="611515" y="728625"/>
                    <a:pt x="576633" y="690687"/>
                  </a:cubicBezTo>
                  <a:lnTo>
                    <a:pt x="578079" y="688622"/>
                  </a:lnTo>
                  <a:lnTo>
                    <a:pt x="571562" y="684294"/>
                  </a:lnTo>
                  <a:lnTo>
                    <a:pt x="23348" y="136080"/>
                  </a:lnTo>
                  <a:cubicBezTo>
                    <a:pt x="-7782" y="104950"/>
                    <a:pt x="-7782" y="54478"/>
                    <a:pt x="23348" y="23348"/>
                  </a:cubicBezTo>
                  <a:lnTo>
                    <a:pt x="23349" y="23348"/>
                  </a:lnTo>
                  <a:cubicBezTo>
                    <a:pt x="38914" y="7783"/>
                    <a:pt x="59314" y="0"/>
                    <a:pt x="79716" y="0"/>
                  </a:cubicBezTo>
                  <a:close/>
                </a:path>
              </a:pathLst>
            </a:custGeom>
            <a:solidFill>
              <a:srgbClr val="009C88"/>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latin typeface="Myriad Pro" panose="020B0503030403020204" pitchFamily="34" charset="0"/>
              </a:endParaRPr>
            </a:p>
          </p:txBody>
        </p:sp>
        <p:pic>
          <p:nvPicPr>
            <p:cNvPr id="46" name="Graphic 45" descr="Light bulb">
              <a:extLst>
                <a:ext uri="{FF2B5EF4-FFF2-40B4-BE49-F238E27FC236}">
                  <a16:creationId xmlns:a16="http://schemas.microsoft.com/office/drawing/2014/main" id="{80A49E8E-1E63-4777-B9DD-846C0C324F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2606" y="6257854"/>
              <a:ext cx="643976" cy="643976"/>
            </a:xfrm>
            <a:prstGeom prst="rect">
              <a:avLst/>
            </a:prstGeom>
            <a:effectLst>
              <a:glow rad="127000">
                <a:srgbClr val="1B2E43"/>
              </a:glow>
            </a:effectLst>
          </p:spPr>
        </p:pic>
        <p:sp>
          <p:nvSpPr>
            <p:cNvPr id="26" name="Teardrop 25">
              <a:extLst>
                <a:ext uri="{FF2B5EF4-FFF2-40B4-BE49-F238E27FC236}">
                  <a16:creationId xmlns:a16="http://schemas.microsoft.com/office/drawing/2014/main" id="{AA70C320-5282-43F6-AFE3-8708B2C2C447}"/>
                </a:ext>
              </a:extLst>
            </p:cNvPr>
            <p:cNvSpPr/>
            <p:nvPr/>
          </p:nvSpPr>
          <p:spPr>
            <a:xfrm rot="5400000">
              <a:off x="6027200" y="4173003"/>
              <a:ext cx="1346773" cy="1346773"/>
            </a:xfrm>
            <a:prstGeom prst="teardrop">
              <a:avLst/>
            </a:prstGeom>
            <a:solidFill>
              <a:srgbClr val="009C88"/>
            </a:solidFill>
            <a:ln>
              <a:noFill/>
            </a:ln>
            <a:effectLst>
              <a:glow rad="127000">
                <a:srgbClr val="1B2E43"/>
              </a:glo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latin typeface="Myriad Pro" panose="020B0503030403020204" pitchFamily="34" charset="0"/>
              </a:endParaRPr>
            </a:p>
          </p:txBody>
        </p:sp>
      </p:grpSp>
      <p:grpSp>
        <p:nvGrpSpPr>
          <p:cNvPr id="24" name="Group 23">
            <a:extLst>
              <a:ext uri="{FF2B5EF4-FFF2-40B4-BE49-F238E27FC236}">
                <a16:creationId xmlns:a16="http://schemas.microsoft.com/office/drawing/2014/main" id="{F3370703-281C-405D-A7EE-1862A70282AC}"/>
              </a:ext>
            </a:extLst>
          </p:cNvPr>
          <p:cNvGrpSpPr/>
          <p:nvPr/>
        </p:nvGrpSpPr>
        <p:grpSpPr>
          <a:xfrm>
            <a:off x="181353" y="119028"/>
            <a:ext cx="11967178" cy="6655971"/>
            <a:chOff x="181353" y="119028"/>
            <a:chExt cx="11967178" cy="6655971"/>
          </a:xfrm>
          <a:noFill/>
        </p:grpSpPr>
        <p:grpSp>
          <p:nvGrpSpPr>
            <p:cNvPr id="25" name="Group 24">
              <a:extLst>
                <a:ext uri="{FF2B5EF4-FFF2-40B4-BE49-F238E27FC236}">
                  <a16:creationId xmlns:a16="http://schemas.microsoft.com/office/drawing/2014/main" id="{D142CCE9-0F0E-4D69-B028-064399CAEE74}"/>
                </a:ext>
              </a:extLst>
            </p:cNvPr>
            <p:cNvGrpSpPr/>
            <p:nvPr/>
          </p:nvGrpSpPr>
          <p:grpSpPr>
            <a:xfrm>
              <a:off x="10170617" y="5724525"/>
              <a:ext cx="1977914" cy="1050474"/>
              <a:chOff x="10170617" y="5724525"/>
              <a:chExt cx="1977914" cy="1050474"/>
            </a:xfrm>
            <a:grpFill/>
          </p:grpSpPr>
          <p:pic>
            <p:nvPicPr>
              <p:cNvPr id="29" name="Picture 28" descr="A close up of a logo&#10;&#10;Description automatically generated">
                <a:extLst>
                  <a:ext uri="{FF2B5EF4-FFF2-40B4-BE49-F238E27FC236}">
                    <a16:creationId xmlns:a16="http://schemas.microsoft.com/office/drawing/2014/main" id="{B62DD56F-9649-4714-92B5-B308AB9FB0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a:grpFill/>
              <a:ln>
                <a:noFill/>
              </a:ln>
            </p:spPr>
          </p:pic>
          <p:sp>
            <p:nvSpPr>
              <p:cNvPr id="30" name="TextBox 29">
                <a:extLst>
                  <a:ext uri="{FF2B5EF4-FFF2-40B4-BE49-F238E27FC236}">
                    <a16:creationId xmlns:a16="http://schemas.microsoft.com/office/drawing/2014/main" id="{7C4B4C74-EDAC-4D0D-BB80-01B02B0A94D7}"/>
                  </a:ext>
                </a:extLst>
              </p:cNvPr>
              <p:cNvSpPr txBox="1"/>
              <p:nvPr/>
            </p:nvSpPr>
            <p:spPr>
              <a:xfrm>
                <a:off x="10170617" y="6467222"/>
                <a:ext cx="1977914" cy="307777"/>
              </a:xfrm>
              <a:prstGeom prst="rect">
                <a:avLst/>
              </a:prstGeom>
              <a:grpFill/>
              <a:ln>
                <a:noFill/>
              </a:ln>
            </p:spPr>
            <p:txBody>
              <a:bodyPr wrap="none" rtlCol="0">
                <a:spAutoFit/>
              </a:bodyPr>
              <a:lstStyle/>
              <a:p>
                <a:r>
                  <a:rPr lang="en-GB" sz="1400" dirty="0">
                    <a:latin typeface="Myriad Pro" panose="020B0503030403020204" pitchFamily="34" charset="0"/>
                  </a:rPr>
                  <a:t>Secure Research Service</a:t>
                </a:r>
              </a:p>
            </p:txBody>
          </p:sp>
        </p:grpSp>
        <p:pic>
          <p:nvPicPr>
            <p:cNvPr id="27" name="Picture 26">
              <a:extLst>
                <a:ext uri="{FF2B5EF4-FFF2-40B4-BE49-F238E27FC236}">
                  <a16:creationId xmlns:a16="http://schemas.microsoft.com/office/drawing/2014/main" id="{7BC93EFB-FCC7-4B46-BDFF-C7E26FE6F9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353" y="119028"/>
              <a:ext cx="2456693" cy="749810"/>
            </a:xfrm>
            <a:prstGeom prst="rect">
              <a:avLst/>
            </a:prstGeom>
            <a:grpFill/>
            <a:ln>
              <a:noFill/>
            </a:ln>
          </p:spPr>
        </p:pic>
      </p:grpSp>
      <p:sp>
        <p:nvSpPr>
          <p:cNvPr id="31" name="Rectangle 30">
            <a:extLst>
              <a:ext uri="{FF2B5EF4-FFF2-40B4-BE49-F238E27FC236}">
                <a16:creationId xmlns:a16="http://schemas.microsoft.com/office/drawing/2014/main" id="{4B87E025-1ABB-4CE0-9A7B-EF5B52FAA1B8}"/>
              </a:ext>
            </a:extLst>
          </p:cNvPr>
          <p:cNvSpPr/>
          <p:nvPr/>
        </p:nvSpPr>
        <p:spPr>
          <a:xfrm>
            <a:off x="3759241" y="30540"/>
            <a:ext cx="4754436" cy="923330"/>
          </a:xfrm>
          <a:prstGeom prst="rect">
            <a:avLst/>
          </a:prstGeom>
        </p:spPr>
        <p:txBody>
          <a:bodyPr wrap="square">
            <a:spAutoFit/>
          </a:bodyPr>
          <a:lstStyle/>
          <a:p>
            <a:pPr algn="ctr"/>
            <a:r>
              <a:rPr lang="en-GB" sz="5400" dirty="0">
                <a:solidFill>
                  <a:srgbClr val="F7BD01"/>
                </a:solidFill>
                <a:latin typeface="Myriad Pro" panose="020B0503030403020204" pitchFamily="34" charset="0"/>
                <a:ea typeface="Meiryo UI" panose="020B0604030504040204" pitchFamily="34" charset="-128"/>
                <a:cs typeface="Meiryo UI" panose="020B0604030504040204" pitchFamily="34" charset="-128"/>
              </a:rPr>
              <a:t>Safe Outputs</a:t>
            </a:r>
            <a:endParaRPr lang="en-GB" sz="5400" dirty="0">
              <a:solidFill>
                <a:srgbClr val="F7BD01"/>
              </a:solidFill>
              <a:latin typeface="Myriad Pro" panose="020B0503030403020204" pitchFamily="34" charset="0"/>
            </a:endParaRPr>
          </a:p>
        </p:txBody>
      </p:sp>
    </p:spTree>
    <p:extLst>
      <p:ext uri="{BB962C8B-B14F-4D97-AF65-F5344CB8AC3E}">
        <p14:creationId xmlns:p14="http://schemas.microsoft.com/office/powerpoint/2010/main" val="115974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E091C9E8-49D9-4867-A52A-3E0B558A98F5}"/>
              </a:ext>
            </a:extLst>
          </p:cNvPr>
          <p:cNvSpPr>
            <a:spLocks noGrp="1"/>
          </p:cNvSpPr>
          <p:nvPr>
            <p:ph type="subTitle" idx="1"/>
          </p:nvPr>
        </p:nvSpPr>
        <p:spPr/>
        <p:txBody>
          <a:bodyPr/>
          <a:lstStyle/>
          <a:p>
            <a:endParaRPr lang="en-GB" dirty="0"/>
          </a:p>
        </p:txBody>
      </p:sp>
      <p:sp>
        <p:nvSpPr>
          <p:cNvPr id="3" name="Title 2">
            <a:extLst>
              <a:ext uri="{FF2B5EF4-FFF2-40B4-BE49-F238E27FC236}">
                <a16:creationId xmlns:a16="http://schemas.microsoft.com/office/drawing/2014/main" id="{F7C80561-0A02-2443-B2B5-32D965F82027}"/>
              </a:ext>
            </a:extLst>
          </p:cNvPr>
          <p:cNvSpPr>
            <a:spLocks noGrp="1"/>
          </p:cNvSpPr>
          <p:nvPr>
            <p:ph type="title"/>
          </p:nvPr>
        </p:nvSpPr>
        <p:spPr/>
        <p:txBody>
          <a:bodyPr/>
          <a:lstStyle/>
          <a:p>
            <a:r>
              <a:rPr lang="en-US" dirty="0"/>
              <a:t>Case studies</a:t>
            </a:r>
          </a:p>
        </p:txBody>
      </p:sp>
      <p:sp>
        <p:nvSpPr>
          <p:cNvPr id="4" name="Footer Placeholder 3">
            <a:extLst>
              <a:ext uri="{FF2B5EF4-FFF2-40B4-BE49-F238E27FC236}">
                <a16:creationId xmlns:a16="http://schemas.microsoft.com/office/drawing/2014/main" id="{C2A71BBE-C9DF-FF4C-B181-9AE85ED631A2}"/>
              </a:ext>
            </a:extLst>
          </p:cNvPr>
          <p:cNvSpPr>
            <a:spLocks noGrp="1"/>
          </p:cNvSpPr>
          <p:nvPr>
            <p:ph type="ftr" sz="quarter" idx="3"/>
          </p:nvPr>
        </p:nvSpPr>
        <p:spPr/>
        <p:txBody>
          <a:bodyPr/>
          <a:lstStyle/>
          <a:p>
            <a:endParaRPr lang="en-US" dirty="0"/>
          </a:p>
        </p:txBody>
      </p:sp>
      <p:grpSp>
        <p:nvGrpSpPr>
          <p:cNvPr id="5" name="Group 4">
            <a:extLst>
              <a:ext uri="{FF2B5EF4-FFF2-40B4-BE49-F238E27FC236}">
                <a16:creationId xmlns:a16="http://schemas.microsoft.com/office/drawing/2014/main" id="{08BF53AF-D572-4FE8-8B15-A1FCEBC63055}"/>
              </a:ext>
            </a:extLst>
          </p:cNvPr>
          <p:cNvGrpSpPr/>
          <p:nvPr/>
        </p:nvGrpSpPr>
        <p:grpSpPr>
          <a:xfrm>
            <a:off x="9806875" y="346524"/>
            <a:ext cx="1977914" cy="1050474"/>
            <a:chOff x="10170617" y="5724525"/>
            <a:chExt cx="1977914" cy="1050474"/>
          </a:xfrm>
        </p:grpSpPr>
        <p:pic>
          <p:nvPicPr>
            <p:cNvPr id="7" name="Picture 6" descr="A close up of a logo&#10;&#10;Description automatically generated">
              <a:extLst>
                <a:ext uri="{FF2B5EF4-FFF2-40B4-BE49-F238E27FC236}">
                  <a16:creationId xmlns:a16="http://schemas.microsoft.com/office/drawing/2014/main" id="{6D9D394E-1858-4C2E-81AE-EFAF0C959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8" name="TextBox 7">
              <a:extLst>
                <a:ext uri="{FF2B5EF4-FFF2-40B4-BE49-F238E27FC236}">
                  <a16:creationId xmlns:a16="http://schemas.microsoft.com/office/drawing/2014/main" id="{BAE212FC-63BA-4D54-ABF3-4DF189A428FC}"/>
                </a:ext>
              </a:extLst>
            </p:cNvPr>
            <p:cNvSpPr txBox="1"/>
            <p:nvPr/>
          </p:nvSpPr>
          <p:spPr>
            <a:xfrm>
              <a:off x="10170617" y="6467222"/>
              <a:ext cx="19779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Secure Research Service</a:t>
              </a:r>
            </a:p>
          </p:txBody>
        </p:sp>
      </p:grpSp>
    </p:spTree>
    <p:extLst>
      <p:ext uri="{BB962C8B-B14F-4D97-AF65-F5344CB8AC3E}">
        <p14:creationId xmlns:p14="http://schemas.microsoft.com/office/powerpoint/2010/main" val="3639429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9D1F66-B289-4C37-B06A-FFF7FA567A11}"/>
              </a:ext>
            </a:extLst>
          </p:cNvPr>
          <p:cNvSpPr/>
          <p:nvPr/>
        </p:nvSpPr>
        <p:spPr>
          <a:xfrm>
            <a:off x="4406390" y="6209"/>
            <a:ext cx="3386573" cy="2743200"/>
          </a:xfrm>
          <a:prstGeom prst="rect">
            <a:avLst/>
          </a:prstGeom>
          <a:gradFill>
            <a:gsLst>
              <a:gs pos="100000">
                <a:schemeClr val="accent1">
                  <a:lumMod val="5000"/>
                  <a:lumOff val="95000"/>
                  <a:alpha val="20000"/>
                </a:schemeClr>
              </a:gs>
              <a:gs pos="2000">
                <a:srgbClr val="D32F2F">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B1C686F5-81D7-4B59-86B3-D5671362FAD3}"/>
              </a:ext>
            </a:extLst>
          </p:cNvPr>
          <p:cNvSpPr/>
          <p:nvPr/>
        </p:nvSpPr>
        <p:spPr>
          <a:xfrm>
            <a:off x="7782207" y="0"/>
            <a:ext cx="4419600" cy="2743200"/>
          </a:xfrm>
          <a:prstGeom prst="rect">
            <a:avLst/>
          </a:prstGeom>
          <a:gradFill>
            <a:gsLst>
              <a:gs pos="97000">
                <a:schemeClr val="accent1">
                  <a:lumMod val="5000"/>
                  <a:lumOff val="95000"/>
                </a:schemeClr>
              </a:gs>
              <a:gs pos="74000">
                <a:schemeClr val="accent1">
                  <a:lumMod val="5000"/>
                  <a:lumOff val="95000"/>
                </a:schemeClr>
              </a:gs>
              <a:gs pos="0">
                <a:srgbClr val="0279AF">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8B328801-5E21-4628-A237-890BF89AD261}"/>
              </a:ext>
            </a:extLst>
          </p:cNvPr>
          <p:cNvSpPr/>
          <p:nvPr/>
        </p:nvSpPr>
        <p:spPr>
          <a:xfrm>
            <a:off x="7726764" y="3299664"/>
            <a:ext cx="4475044" cy="2743200"/>
          </a:xfrm>
          <a:prstGeom prst="rect">
            <a:avLst/>
          </a:prstGeom>
          <a:gradFill>
            <a:gsLst>
              <a:gs pos="0">
                <a:schemeClr val="accent1">
                  <a:lumMod val="5000"/>
                  <a:lumOff val="95000"/>
                </a:schemeClr>
              </a:gs>
              <a:gs pos="100000">
                <a:srgbClr val="9864A8">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17CB19D-1C5A-4EDA-ADFC-405D90D941CF}"/>
              </a:ext>
            </a:extLst>
          </p:cNvPr>
          <p:cNvSpPr/>
          <p:nvPr/>
        </p:nvSpPr>
        <p:spPr>
          <a:xfrm>
            <a:off x="-4960" y="3266194"/>
            <a:ext cx="4419600" cy="2743200"/>
          </a:xfrm>
          <a:prstGeom prst="rect">
            <a:avLst/>
          </a:prstGeom>
          <a:gradFill>
            <a:gsLst>
              <a:gs pos="0">
                <a:schemeClr val="accent1">
                  <a:lumMod val="5000"/>
                  <a:lumOff val="95000"/>
                </a:schemeClr>
              </a:gs>
              <a:gs pos="100000">
                <a:srgbClr val="FAD20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AD3A083C-7FAE-4E93-AE4D-77C90788B63B}"/>
              </a:ext>
            </a:extLst>
          </p:cNvPr>
          <p:cNvSpPr/>
          <p:nvPr/>
        </p:nvSpPr>
        <p:spPr>
          <a:xfrm>
            <a:off x="3728" y="0"/>
            <a:ext cx="4419600" cy="2743200"/>
          </a:xfrm>
          <a:prstGeom prst="rect">
            <a:avLst/>
          </a:prstGeom>
          <a:gradFill>
            <a:gsLst>
              <a:gs pos="100000">
                <a:schemeClr val="accent1">
                  <a:lumMod val="5000"/>
                  <a:lumOff val="95000"/>
                  <a:alpha val="20000"/>
                </a:schemeClr>
              </a:gs>
              <a:gs pos="2000">
                <a:srgbClr val="009C88">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25619794-B583-48C3-B363-B0AA75FB1F35}"/>
              </a:ext>
            </a:extLst>
          </p:cNvPr>
          <p:cNvSpPr/>
          <p:nvPr/>
        </p:nvSpPr>
        <p:spPr>
          <a:xfrm>
            <a:off x="3384120" y="762250"/>
            <a:ext cx="5511683" cy="5149139"/>
          </a:xfrm>
          <a:prstGeom prst="ellipse">
            <a:avLst/>
          </a:prstGeom>
          <a:noFill/>
          <a:ln>
            <a:solidFill>
              <a:schemeClr val="accent1">
                <a:shade val="50000"/>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57E98E7C-1765-DF49-9DE8-50055D39C9B0}"/>
              </a:ext>
            </a:extLst>
          </p:cNvPr>
          <p:cNvSpPr>
            <a:spLocks noGrp="1"/>
          </p:cNvSpPr>
          <p:nvPr>
            <p:ph type="ftr" sz="quarter" idx="3"/>
          </p:nvPr>
        </p:nvSpPr>
        <p:spPr/>
        <p:txBody>
          <a:bodyPr/>
          <a:lstStyle/>
          <a:p>
            <a:r>
              <a:rPr lang="en-US" dirty="0"/>
              <a:t> </a:t>
            </a:r>
          </a:p>
        </p:txBody>
      </p:sp>
      <p:sp>
        <p:nvSpPr>
          <p:cNvPr id="11" name="TextBox 10">
            <a:extLst>
              <a:ext uri="{FF2B5EF4-FFF2-40B4-BE49-F238E27FC236}">
                <a16:creationId xmlns:a16="http://schemas.microsoft.com/office/drawing/2014/main" id="{CB431059-358B-4C63-A631-AB19E6A253A6}"/>
              </a:ext>
            </a:extLst>
          </p:cNvPr>
          <p:cNvSpPr txBox="1"/>
          <p:nvPr/>
        </p:nvSpPr>
        <p:spPr>
          <a:xfrm>
            <a:off x="4438963" y="1798252"/>
            <a:ext cx="3736144" cy="2308324"/>
          </a:xfrm>
          <a:prstGeom prst="rect">
            <a:avLst/>
          </a:prstGeom>
          <a:noFill/>
        </p:spPr>
        <p:txBody>
          <a:bodyPr wrap="square" rtlCol="0">
            <a:spAutoFit/>
          </a:bodyPr>
          <a:lstStyle/>
          <a:p>
            <a:r>
              <a:rPr lang="en-GB" b="1" dirty="0"/>
              <a:t>Doctor Arthur Turrell</a:t>
            </a:r>
          </a:p>
          <a:p>
            <a:r>
              <a:rPr lang="en-GB" dirty="0"/>
              <a:t>Research Economist</a:t>
            </a:r>
          </a:p>
          <a:p>
            <a:r>
              <a:rPr lang="en-GB" dirty="0"/>
              <a:t>Bank of England, visiting scientist at Imperial College London</a:t>
            </a:r>
          </a:p>
          <a:p>
            <a:r>
              <a:rPr lang="en-GB" b="1" i="1" dirty="0"/>
              <a:t>“Using job vacancies to understand the effects of labour market mismatch on UK output and productivity”</a:t>
            </a:r>
          </a:p>
        </p:txBody>
      </p:sp>
      <p:sp>
        <p:nvSpPr>
          <p:cNvPr id="16" name="TextBox 15">
            <a:extLst>
              <a:ext uri="{FF2B5EF4-FFF2-40B4-BE49-F238E27FC236}">
                <a16:creationId xmlns:a16="http://schemas.microsoft.com/office/drawing/2014/main" id="{DAEA491D-5D2A-4CA2-96C1-52173639D7FC}"/>
              </a:ext>
            </a:extLst>
          </p:cNvPr>
          <p:cNvSpPr txBox="1"/>
          <p:nvPr/>
        </p:nvSpPr>
        <p:spPr>
          <a:xfrm>
            <a:off x="9097885" y="621412"/>
            <a:ext cx="3178310" cy="2308324"/>
          </a:xfrm>
          <a:prstGeom prst="rect">
            <a:avLst/>
          </a:prstGeom>
          <a:noFill/>
        </p:spPr>
        <p:txBody>
          <a:bodyPr wrap="square" rtlCol="0">
            <a:spAutoFit/>
          </a:bodyPr>
          <a:lstStyle/>
          <a:p>
            <a:r>
              <a:rPr lang="en-GB" dirty="0"/>
              <a:t>To show the effects of mismatch in the labour market. To what extent would eliminating occupational or regional labour market mismatch have boosted productivity and output in the UK in the post-crisis period?</a:t>
            </a:r>
          </a:p>
        </p:txBody>
      </p:sp>
      <p:grpSp>
        <p:nvGrpSpPr>
          <p:cNvPr id="13" name="Group 12">
            <a:extLst>
              <a:ext uri="{FF2B5EF4-FFF2-40B4-BE49-F238E27FC236}">
                <a16:creationId xmlns:a16="http://schemas.microsoft.com/office/drawing/2014/main" id="{A81C20DC-60C0-4C37-8CEB-95CFC0A1F393}"/>
              </a:ext>
            </a:extLst>
          </p:cNvPr>
          <p:cNvGrpSpPr/>
          <p:nvPr/>
        </p:nvGrpSpPr>
        <p:grpSpPr>
          <a:xfrm>
            <a:off x="2985342" y="1384450"/>
            <a:ext cx="1313050" cy="1293767"/>
            <a:chOff x="1087432" y="1053967"/>
            <a:chExt cx="1313050" cy="1293767"/>
          </a:xfrm>
        </p:grpSpPr>
        <p:sp>
          <p:nvSpPr>
            <p:cNvPr id="17" name="Oval 16">
              <a:extLst>
                <a:ext uri="{FF2B5EF4-FFF2-40B4-BE49-F238E27FC236}">
                  <a16:creationId xmlns:a16="http://schemas.microsoft.com/office/drawing/2014/main" id="{C809B64F-568B-4393-AD8D-EF26C510B825}"/>
                </a:ext>
              </a:extLst>
            </p:cNvPr>
            <p:cNvSpPr/>
            <p:nvPr/>
          </p:nvSpPr>
          <p:spPr>
            <a:xfrm>
              <a:off x="1087432" y="1053967"/>
              <a:ext cx="1313050" cy="1293767"/>
            </a:xfrm>
            <a:prstGeom prst="ellipse">
              <a:avLst/>
            </a:prstGeom>
            <a:solidFill>
              <a:schemeClr val="bg1"/>
            </a:solidFill>
            <a:ln w="63500">
              <a:solidFill>
                <a:srgbClr val="009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Group of people">
              <a:extLst>
                <a:ext uri="{FF2B5EF4-FFF2-40B4-BE49-F238E27FC236}">
                  <a16:creationId xmlns:a16="http://schemas.microsoft.com/office/drawing/2014/main" id="{16604E41-3898-4EF0-BF1B-026C32EC9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6757" y="1210173"/>
              <a:ext cx="914400" cy="914400"/>
            </a:xfrm>
            <a:prstGeom prst="rect">
              <a:avLst/>
            </a:prstGeom>
          </p:spPr>
        </p:pic>
      </p:grpSp>
      <p:grpSp>
        <p:nvGrpSpPr>
          <p:cNvPr id="12" name="Group 11">
            <a:extLst>
              <a:ext uri="{FF2B5EF4-FFF2-40B4-BE49-F238E27FC236}">
                <a16:creationId xmlns:a16="http://schemas.microsoft.com/office/drawing/2014/main" id="{F872A206-6F31-4179-9BDC-7EA4BE5DE218}"/>
              </a:ext>
            </a:extLst>
          </p:cNvPr>
          <p:cNvGrpSpPr/>
          <p:nvPr/>
        </p:nvGrpSpPr>
        <p:grpSpPr>
          <a:xfrm>
            <a:off x="3201715" y="3655867"/>
            <a:ext cx="1313049" cy="1293767"/>
            <a:chOff x="880356" y="3964604"/>
            <a:chExt cx="1313049" cy="1293767"/>
          </a:xfrm>
        </p:grpSpPr>
        <p:sp>
          <p:nvSpPr>
            <p:cNvPr id="20" name="Oval 19">
              <a:extLst>
                <a:ext uri="{FF2B5EF4-FFF2-40B4-BE49-F238E27FC236}">
                  <a16:creationId xmlns:a16="http://schemas.microsoft.com/office/drawing/2014/main" id="{A41A0730-9BAA-409F-882C-03400866F8EE}"/>
                </a:ext>
              </a:extLst>
            </p:cNvPr>
            <p:cNvSpPr/>
            <p:nvPr/>
          </p:nvSpPr>
          <p:spPr>
            <a:xfrm>
              <a:off x="880356" y="3964604"/>
              <a:ext cx="1313049" cy="1293767"/>
            </a:xfrm>
            <a:prstGeom prst="ellipse">
              <a:avLst/>
            </a:prstGeom>
            <a:solidFill>
              <a:schemeClr val="bg1"/>
            </a:solidFill>
            <a:ln w="63500">
              <a:solidFill>
                <a:srgbClr val="FAD2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Graphic 23" descr="Wireless">
              <a:extLst>
                <a:ext uri="{FF2B5EF4-FFF2-40B4-BE49-F238E27FC236}">
                  <a16:creationId xmlns:a16="http://schemas.microsoft.com/office/drawing/2014/main" id="{398BA08C-B51C-40DE-9313-5E8AA0EC9E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978" y="4093317"/>
              <a:ext cx="914400" cy="914400"/>
            </a:xfrm>
            <a:prstGeom prst="rect">
              <a:avLst/>
            </a:prstGeom>
          </p:spPr>
        </p:pic>
      </p:grpSp>
      <p:grpSp>
        <p:nvGrpSpPr>
          <p:cNvPr id="10" name="Group 9">
            <a:extLst>
              <a:ext uri="{FF2B5EF4-FFF2-40B4-BE49-F238E27FC236}">
                <a16:creationId xmlns:a16="http://schemas.microsoft.com/office/drawing/2014/main" id="{44447D9B-7B2B-44C2-A71D-CEE4F0F39244}"/>
              </a:ext>
            </a:extLst>
          </p:cNvPr>
          <p:cNvGrpSpPr/>
          <p:nvPr/>
        </p:nvGrpSpPr>
        <p:grpSpPr>
          <a:xfrm>
            <a:off x="7765159" y="3680411"/>
            <a:ext cx="1313049" cy="1293767"/>
            <a:chOff x="9378773" y="3335603"/>
            <a:chExt cx="1313049" cy="1293767"/>
          </a:xfrm>
        </p:grpSpPr>
        <p:sp>
          <p:nvSpPr>
            <p:cNvPr id="23" name="Oval 22">
              <a:extLst>
                <a:ext uri="{FF2B5EF4-FFF2-40B4-BE49-F238E27FC236}">
                  <a16:creationId xmlns:a16="http://schemas.microsoft.com/office/drawing/2014/main" id="{ED6D3AC0-0DE2-4741-8B98-FE3E971062F1}"/>
                </a:ext>
              </a:extLst>
            </p:cNvPr>
            <p:cNvSpPr/>
            <p:nvPr/>
          </p:nvSpPr>
          <p:spPr>
            <a:xfrm>
              <a:off x="9378773" y="3335603"/>
              <a:ext cx="1313049" cy="1293767"/>
            </a:xfrm>
            <a:prstGeom prst="ellipse">
              <a:avLst/>
            </a:prstGeom>
            <a:solidFill>
              <a:schemeClr val="bg1"/>
            </a:solidFill>
            <a:ln w="63500">
              <a:solidFill>
                <a:srgbClr val="98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descr="Download">
              <a:extLst>
                <a:ext uri="{FF2B5EF4-FFF2-40B4-BE49-F238E27FC236}">
                  <a16:creationId xmlns:a16="http://schemas.microsoft.com/office/drawing/2014/main" id="{FDE7A86B-352F-492F-8BA9-342622BCE2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91721" y="3507404"/>
              <a:ext cx="914400" cy="914400"/>
            </a:xfrm>
            <a:prstGeom prst="rect">
              <a:avLst/>
            </a:prstGeom>
          </p:spPr>
        </p:pic>
      </p:grpSp>
      <p:grpSp>
        <p:nvGrpSpPr>
          <p:cNvPr id="9" name="Group 8">
            <a:extLst>
              <a:ext uri="{FF2B5EF4-FFF2-40B4-BE49-F238E27FC236}">
                <a16:creationId xmlns:a16="http://schemas.microsoft.com/office/drawing/2014/main" id="{15DBF0D7-2193-494E-9AB7-2391889EAAC4}"/>
              </a:ext>
            </a:extLst>
          </p:cNvPr>
          <p:cNvGrpSpPr/>
          <p:nvPr/>
        </p:nvGrpSpPr>
        <p:grpSpPr>
          <a:xfrm>
            <a:off x="7803720" y="1371600"/>
            <a:ext cx="1313049" cy="1293767"/>
            <a:chOff x="9030065" y="581632"/>
            <a:chExt cx="1313049" cy="1293767"/>
          </a:xfrm>
        </p:grpSpPr>
        <p:sp>
          <p:nvSpPr>
            <p:cNvPr id="25" name="Oval 24">
              <a:extLst>
                <a:ext uri="{FF2B5EF4-FFF2-40B4-BE49-F238E27FC236}">
                  <a16:creationId xmlns:a16="http://schemas.microsoft.com/office/drawing/2014/main" id="{FB44560E-587D-4F2E-99BA-1885ED955F0D}"/>
                </a:ext>
              </a:extLst>
            </p:cNvPr>
            <p:cNvSpPr/>
            <p:nvPr/>
          </p:nvSpPr>
          <p:spPr>
            <a:xfrm>
              <a:off x="9030065" y="581632"/>
              <a:ext cx="1313049" cy="1293767"/>
            </a:xfrm>
            <a:prstGeom prst="ellipse">
              <a:avLst/>
            </a:prstGeom>
            <a:solidFill>
              <a:schemeClr val="bg1"/>
            </a:solidFill>
            <a:ln w="63500">
              <a:solidFill>
                <a:srgbClr val="027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Gears">
              <a:extLst>
                <a:ext uri="{FF2B5EF4-FFF2-40B4-BE49-F238E27FC236}">
                  <a16:creationId xmlns:a16="http://schemas.microsoft.com/office/drawing/2014/main" id="{F744E689-BD5B-4E03-A582-DCC81F3888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9389" y="752973"/>
              <a:ext cx="914400" cy="914400"/>
            </a:xfrm>
            <a:prstGeom prst="rect">
              <a:avLst/>
            </a:prstGeom>
          </p:spPr>
        </p:pic>
      </p:grpSp>
      <p:sp>
        <p:nvSpPr>
          <p:cNvPr id="27" name="TextBox 26">
            <a:extLst>
              <a:ext uri="{FF2B5EF4-FFF2-40B4-BE49-F238E27FC236}">
                <a16:creationId xmlns:a16="http://schemas.microsoft.com/office/drawing/2014/main" id="{8E1E8BDE-2651-48E9-A0FB-72FF0DE32CB6}"/>
              </a:ext>
            </a:extLst>
          </p:cNvPr>
          <p:cNvSpPr txBox="1"/>
          <p:nvPr/>
        </p:nvSpPr>
        <p:spPr>
          <a:xfrm>
            <a:off x="171579" y="3725188"/>
            <a:ext cx="3225165" cy="2585323"/>
          </a:xfrm>
          <a:prstGeom prst="rect">
            <a:avLst/>
          </a:prstGeom>
          <a:noFill/>
        </p:spPr>
        <p:txBody>
          <a:bodyPr wrap="square" rtlCol="0">
            <a:spAutoFit/>
          </a:bodyPr>
          <a:lstStyle/>
          <a:p>
            <a:pPr marL="285750" indent="-285750">
              <a:buFont typeface="Arial" panose="020B0604020202020204" pitchFamily="34" charset="0"/>
              <a:buChar char="•"/>
            </a:pPr>
            <a:r>
              <a:rPr lang="en-GB" dirty="0"/>
              <a:t>International conferences</a:t>
            </a:r>
          </a:p>
          <a:p>
            <a:pPr marL="285750" indent="-285750">
              <a:buFont typeface="Arial" panose="020B0604020202020204" pitchFamily="34" charset="0"/>
              <a:buChar char="•"/>
            </a:pPr>
            <a:r>
              <a:rPr lang="en-GB" dirty="0"/>
              <a:t>Used in speeches by Bank of England Chief Economist </a:t>
            </a:r>
          </a:p>
          <a:p>
            <a:pPr marL="285750" indent="-285750">
              <a:buFont typeface="Arial" panose="020B0604020202020204" pitchFamily="34" charset="0"/>
              <a:buChar char="•"/>
            </a:pPr>
            <a:r>
              <a:rPr lang="en-GB" dirty="0"/>
              <a:t>Social media; twitter, blogs</a:t>
            </a:r>
          </a:p>
          <a:p>
            <a:pPr marL="285750" indent="-285750">
              <a:buFont typeface="Arial" panose="020B0604020202020204" pitchFamily="34" charset="0"/>
              <a:buChar char="•"/>
            </a:pPr>
            <a:r>
              <a:rPr lang="en-GB" dirty="0"/>
              <a:t>Released algorithmic coding tool</a:t>
            </a:r>
          </a:p>
          <a:p>
            <a:pPr marL="285750" indent="-285750">
              <a:buFont typeface="Arial" panose="020B0604020202020204" pitchFamily="34" charset="0"/>
              <a:buChar char="•"/>
            </a:pPr>
            <a:endParaRPr lang="en-GB" dirty="0"/>
          </a:p>
          <a:p>
            <a:endParaRPr lang="en-GB" dirty="0"/>
          </a:p>
        </p:txBody>
      </p:sp>
      <p:sp>
        <p:nvSpPr>
          <p:cNvPr id="28" name="TextBox 27">
            <a:extLst>
              <a:ext uri="{FF2B5EF4-FFF2-40B4-BE49-F238E27FC236}">
                <a16:creationId xmlns:a16="http://schemas.microsoft.com/office/drawing/2014/main" id="{780CF79F-B39E-43D1-9618-59749F09EEAD}"/>
              </a:ext>
            </a:extLst>
          </p:cNvPr>
          <p:cNvSpPr txBox="1"/>
          <p:nvPr/>
        </p:nvSpPr>
        <p:spPr>
          <a:xfrm>
            <a:off x="-10285" y="242749"/>
            <a:ext cx="3386573" cy="3693319"/>
          </a:xfrm>
          <a:prstGeom prst="rect">
            <a:avLst/>
          </a:prstGeom>
          <a:noFill/>
        </p:spPr>
        <p:txBody>
          <a:bodyPr wrap="square" rtlCol="0">
            <a:spAutoFit/>
          </a:bodyPr>
          <a:lstStyle/>
          <a:p>
            <a:r>
              <a:rPr lang="en-US" dirty="0"/>
              <a:t>Delivers public benefit in several ways including:</a:t>
            </a:r>
          </a:p>
          <a:p>
            <a:pPr marL="285750" indent="-285750">
              <a:buFont typeface="Arial" panose="020B0604020202020204" pitchFamily="34" charset="0"/>
              <a:buChar char="•"/>
            </a:pPr>
            <a:r>
              <a:rPr lang="en-US" dirty="0"/>
              <a:t>Extends understanding of role of regional job vacancies in limiting UK output and productivity growth</a:t>
            </a:r>
          </a:p>
          <a:p>
            <a:pPr marL="285750" indent="-285750">
              <a:buFont typeface="Arial" panose="020B0604020202020204" pitchFamily="34" charset="0"/>
              <a:buChar char="•"/>
            </a:pPr>
            <a:r>
              <a:rPr lang="en-US" dirty="0"/>
              <a:t>Extends existing data on job vacancies into two new directions – occupation and region – using a novel methodology</a:t>
            </a:r>
            <a:endParaRPr lang="en-GB" sz="2000" dirty="0"/>
          </a:p>
          <a:p>
            <a:pPr marL="285750" indent="-285750">
              <a:buFont typeface="Arial" panose="020B0604020202020204" pitchFamily="34" charset="0"/>
              <a:buChar char="•"/>
            </a:pPr>
            <a:endParaRPr lang="en-GB" dirty="0"/>
          </a:p>
        </p:txBody>
      </p:sp>
      <p:sp>
        <p:nvSpPr>
          <p:cNvPr id="19" name="TextBox 18">
            <a:extLst>
              <a:ext uri="{FF2B5EF4-FFF2-40B4-BE49-F238E27FC236}">
                <a16:creationId xmlns:a16="http://schemas.microsoft.com/office/drawing/2014/main" id="{ABF4E9F1-F42F-4368-804E-2AE57AA19CE5}"/>
              </a:ext>
            </a:extLst>
          </p:cNvPr>
          <p:cNvSpPr txBox="1"/>
          <p:nvPr/>
        </p:nvSpPr>
        <p:spPr>
          <a:xfrm>
            <a:off x="9095256" y="3928265"/>
            <a:ext cx="3299493" cy="1200329"/>
          </a:xfrm>
          <a:prstGeom prst="rect">
            <a:avLst/>
          </a:prstGeom>
          <a:noFill/>
        </p:spPr>
        <p:txBody>
          <a:bodyPr wrap="square" rtlCol="0">
            <a:spAutoFit/>
          </a:bodyPr>
          <a:lstStyle/>
          <a:p>
            <a:pPr marL="285750" indent="-285750">
              <a:buFont typeface="Arial" panose="020B0604020202020204" pitchFamily="34" charset="0"/>
              <a:buChar char="•"/>
            </a:pPr>
            <a:r>
              <a:rPr lang="en-GB" i="1" dirty="0"/>
              <a:t>New data on vacancies</a:t>
            </a:r>
            <a:r>
              <a:rPr lang="en-GB" dirty="0"/>
              <a:t> Reed Recruitment</a:t>
            </a:r>
            <a:endParaRPr lang="en-GB" i="1" dirty="0"/>
          </a:p>
          <a:p>
            <a:pPr marL="285750" indent="-285750">
              <a:buFont typeface="Arial" panose="020B0604020202020204" pitchFamily="34" charset="0"/>
              <a:buChar char="•"/>
            </a:pPr>
            <a:r>
              <a:rPr lang="en-GB" i="1" dirty="0"/>
              <a:t>Vacancy Survey </a:t>
            </a:r>
            <a:r>
              <a:rPr lang="en-GB" dirty="0"/>
              <a:t>Office for National Statistics</a:t>
            </a:r>
            <a:endParaRPr lang="en-GB" i="1" dirty="0"/>
          </a:p>
        </p:txBody>
      </p:sp>
      <p:pic>
        <p:nvPicPr>
          <p:cNvPr id="3" name="Picture 2" descr="A person wearing a suit and tie smiling at the camera&#10;&#10;Description automatically generated">
            <a:extLst>
              <a:ext uri="{FF2B5EF4-FFF2-40B4-BE49-F238E27FC236}">
                <a16:creationId xmlns:a16="http://schemas.microsoft.com/office/drawing/2014/main" id="{A9B12616-3B20-47AA-AA30-CF6D26A10C5F}"/>
              </a:ext>
            </a:extLst>
          </p:cNvPr>
          <p:cNvPicPr>
            <a:picLocks noChangeAspect="1"/>
          </p:cNvPicPr>
          <p:nvPr/>
        </p:nvPicPr>
        <p:blipFill>
          <a:blip r:embed="rId11"/>
          <a:stretch>
            <a:fillRect/>
          </a:stretch>
        </p:blipFill>
        <p:spPr>
          <a:xfrm>
            <a:off x="5247513" y="129794"/>
            <a:ext cx="1647825" cy="1524000"/>
          </a:xfrm>
          <a:prstGeom prst="ellipse">
            <a:avLst/>
          </a:prstGeom>
          <a:ln w="63500" cap="rnd">
            <a:solidFill>
              <a:srgbClr val="D32F2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5501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9D1F66-B289-4C37-B06A-FFF7FA567A11}"/>
              </a:ext>
            </a:extLst>
          </p:cNvPr>
          <p:cNvSpPr/>
          <p:nvPr/>
        </p:nvSpPr>
        <p:spPr>
          <a:xfrm>
            <a:off x="4406390" y="6209"/>
            <a:ext cx="3386573" cy="2743200"/>
          </a:xfrm>
          <a:prstGeom prst="rect">
            <a:avLst/>
          </a:prstGeom>
          <a:gradFill>
            <a:gsLst>
              <a:gs pos="100000">
                <a:schemeClr val="accent1">
                  <a:lumMod val="5000"/>
                  <a:lumOff val="95000"/>
                  <a:alpha val="20000"/>
                </a:schemeClr>
              </a:gs>
              <a:gs pos="2000">
                <a:srgbClr val="D32F2F">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B1C686F5-81D7-4B59-86B3-D5671362FAD3}"/>
              </a:ext>
            </a:extLst>
          </p:cNvPr>
          <p:cNvSpPr/>
          <p:nvPr/>
        </p:nvSpPr>
        <p:spPr>
          <a:xfrm>
            <a:off x="7782207" y="0"/>
            <a:ext cx="4419600" cy="2743200"/>
          </a:xfrm>
          <a:prstGeom prst="rect">
            <a:avLst/>
          </a:prstGeom>
          <a:gradFill>
            <a:gsLst>
              <a:gs pos="100000">
                <a:schemeClr val="accent1">
                  <a:lumMod val="5000"/>
                  <a:lumOff val="95000"/>
                </a:schemeClr>
              </a:gs>
              <a:gs pos="2000">
                <a:srgbClr val="0279AF">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8B328801-5E21-4628-A237-890BF89AD261}"/>
              </a:ext>
            </a:extLst>
          </p:cNvPr>
          <p:cNvSpPr/>
          <p:nvPr/>
        </p:nvSpPr>
        <p:spPr>
          <a:xfrm>
            <a:off x="7726764" y="3299664"/>
            <a:ext cx="4475044" cy="2743200"/>
          </a:xfrm>
          <a:prstGeom prst="rect">
            <a:avLst/>
          </a:prstGeom>
          <a:gradFill>
            <a:gsLst>
              <a:gs pos="0">
                <a:schemeClr val="accent1">
                  <a:lumMod val="5000"/>
                  <a:lumOff val="95000"/>
                </a:schemeClr>
              </a:gs>
              <a:gs pos="100000">
                <a:srgbClr val="9864A8">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17CB19D-1C5A-4EDA-ADFC-405D90D941CF}"/>
              </a:ext>
            </a:extLst>
          </p:cNvPr>
          <p:cNvSpPr/>
          <p:nvPr/>
        </p:nvSpPr>
        <p:spPr>
          <a:xfrm>
            <a:off x="-4960" y="3266194"/>
            <a:ext cx="4419600" cy="2743200"/>
          </a:xfrm>
          <a:prstGeom prst="rect">
            <a:avLst/>
          </a:prstGeom>
          <a:gradFill>
            <a:gsLst>
              <a:gs pos="0">
                <a:schemeClr val="accent1">
                  <a:lumMod val="5000"/>
                  <a:lumOff val="95000"/>
                </a:schemeClr>
              </a:gs>
              <a:gs pos="100000">
                <a:srgbClr val="FAD20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AD3A083C-7FAE-4E93-AE4D-77C90788B63B}"/>
              </a:ext>
            </a:extLst>
          </p:cNvPr>
          <p:cNvSpPr/>
          <p:nvPr/>
        </p:nvSpPr>
        <p:spPr>
          <a:xfrm>
            <a:off x="3728" y="0"/>
            <a:ext cx="4419600" cy="2743200"/>
          </a:xfrm>
          <a:prstGeom prst="rect">
            <a:avLst/>
          </a:prstGeom>
          <a:gradFill>
            <a:gsLst>
              <a:gs pos="100000">
                <a:schemeClr val="accent1">
                  <a:lumMod val="5000"/>
                  <a:lumOff val="95000"/>
                  <a:alpha val="20000"/>
                </a:schemeClr>
              </a:gs>
              <a:gs pos="2000">
                <a:srgbClr val="009C88">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25619794-B583-48C3-B363-B0AA75FB1F35}"/>
              </a:ext>
            </a:extLst>
          </p:cNvPr>
          <p:cNvSpPr/>
          <p:nvPr/>
        </p:nvSpPr>
        <p:spPr>
          <a:xfrm>
            <a:off x="3384120" y="762250"/>
            <a:ext cx="5511683" cy="5149139"/>
          </a:xfrm>
          <a:prstGeom prst="ellipse">
            <a:avLst/>
          </a:prstGeom>
          <a:noFill/>
          <a:ln>
            <a:solidFill>
              <a:schemeClr val="accent1">
                <a:shade val="50000"/>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57E98E7C-1765-DF49-9DE8-50055D39C9B0}"/>
              </a:ext>
            </a:extLst>
          </p:cNvPr>
          <p:cNvSpPr>
            <a:spLocks noGrp="1"/>
          </p:cNvSpPr>
          <p:nvPr>
            <p:ph type="ftr" sz="quarter" idx="3"/>
          </p:nvPr>
        </p:nvSpPr>
        <p:spPr/>
        <p:txBody>
          <a:bodyPr/>
          <a:lstStyle/>
          <a:p>
            <a:r>
              <a:rPr lang="en-US" dirty="0"/>
              <a:t> </a:t>
            </a:r>
          </a:p>
        </p:txBody>
      </p:sp>
      <p:sp>
        <p:nvSpPr>
          <p:cNvPr id="11" name="TextBox 10">
            <a:extLst>
              <a:ext uri="{FF2B5EF4-FFF2-40B4-BE49-F238E27FC236}">
                <a16:creationId xmlns:a16="http://schemas.microsoft.com/office/drawing/2014/main" id="{CB431059-358B-4C63-A631-AB19E6A253A6}"/>
              </a:ext>
            </a:extLst>
          </p:cNvPr>
          <p:cNvSpPr txBox="1"/>
          <p:nvPr/>
        </p:nvSpPr>
        <p:spPr>
          <a:xfrm>
            <a:off x="4438963" y="1798252"/>
            <a:ext cx="3736144" cy="2031325"/>
          </a:xfrm>
          <a:prstGeom prst="rect">
            <a:avLst/>
          </a:prstGeom>
          <a:noFill/>
        </p:spPr>
        <p:txBody>
          <a:bodyPr wrap="square" rtlCol="0">
            <a:spAutoFit/>
          </a:bodyPr>
          <a:lstStyle/>
          <a:p>
            <a:r>
              <a:rPr lang="en-GB" b="1" dirty="0"/>
              <a:t>Mr Stephen Clarke</a:t>
            </a:r>
          </a:p>
          <a:p>
            <a:r>
              <a:rPr lang="en-GB" dirty="0"/>
              <a:t>Senior Economic Analyst</a:t>
            </a:r>
          </a:p>
          <a:p>
            <a:r>
              <a:rPr lang="en-GB" dirty="0"/>
              <a:t>Resolution Foundation</a:t>
            </a:r>
          </a:p>
          <a:p>
            <a:r>
              <a:rPr lang="en-GB" b="1" i="1" dirty="0"/>
              <a:t>“Resolution Foundation, a new generational contract, the final report of the intergenerational commission, May 2018”</a:t>
            </a:r>
          </a:p>
        </p:txBody>
      </p:sp>
      <p:grpSp>
        <p:nvGrpSpPr>
          <p:cNvPr id="13" name="Group 12">
            <a:extLst>
              <a:ext uri="{FF2B5EF4-FFF2-40B4-BE49-F238E27FC236}">
                <a16:creationId xmlns:a16="http://schemas.microsoft.com/office/drawing/2014/main" id="{A81C20DC-60C0-4C37-8CEB-95CFC0A1F393}"/>
              </a:ext>
            </a:extLst>
          </p:cNvPr>
          <p:cNvGrpSpPr/>
          <p:nvPr/>
        </p:nvGrpSpPr>
        <p:grpSpPr>
          <a:xfrm>
            <a:off x="2985342" y="1384450"/>
            <a:ext cx="1313050" cy="1293767"/>
            <a:chOff x="1087432" y="1053967"/>
            <a:chExt cx="1313050" cy="1293767"/>
          </a:xfrm>
        </p:grpSpPr>
        <p:sp>
          <p:nvSpPr>
            <p:cNvPr id="17" name="Oval 16">
              <a:extLst>
                <a:ext uri="{FF2B5EF4-FFF2-40B4-BE49-F238E27FC236}">
                  <a16:creationId xmlns:a16="http://schemas.microsoft.com/office/drawing/2014/main" id="{C809B64F-568B-4393-AD8D-EF26C510B825}"/>
                </a:ext>
              </a:extLst>
            </p:cNvPr>
            <p:cNvSpPr/>
            <p:nvPr/>
          </p:nvSpPr>
          <p:spPr>
            <a:xfrm>
              <a:off x="1087432" y="1053967"/>
              <a:ext cx="1313050" cy="1293767"/>
            </a:xfrm>
            <a:prstGeom prst="ellipse">
              <a:avLst/>
            </a:prstGeom>
            <a:solidFill>
              <a:schemeClr val="bg1"/>
            </a:solidFill>
            <a:ln w="63500">
              <a:solidFill>
                <a:srgbClr val="009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Group of people">
              <a:extLst>
                <a:ext uri="{FF2B5EF4-FFF2-40B4-BE49-F238E27FC236}">
                  <a16:creationId xmlns:a16="http://schemas.microsoft.com/office/drawing/2014/main" id="{16604E41-3898-4EF0-BF1B-026C32EC9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6757" y="1210173"/>
              <a:ext cx="914400" cy="914400"/>
            </a:xfrm>
            <a:prstGeom prst="rect">
              <a:avLst/>
            </a:prstGeom>
          </p:spPr>
        </p:pic>
      </p:grpSp>
      <p:grpSp>
        <p:nvGrpSpPr>
          <p:cNvPr id="12" name="Group 11">
            <a:extLst>
              <a:ext uri="{FF2B5EF4-FFF2-40B4-BE49-F238E27FC236}">
                <a16:creationId xmlns:a16="http://schemas.microsoft.com/office/drawing/2014/main" id="{F872A206-6F31-4179-9BDC-7EA4BE5DE218}"/>
              </a:ext>
            </a:extLst>
          </p:cNvPr>
          <p:cNvGrpSpPr/>
          <p:nvPr/>
        </p:nvGrpSpPr>
        <p:grpSpPr>
          <a:xfrm>
            <a:off x="3201715" y="3655867"/>
            <a:ext cx="1313049" cy="1293767"/>
            <a:chOff x="880356" y="3964604"/>
            <a:chExt cx="1313049" cy="1293767"/>
          </a:xfrm>
        </p:grpSpPr>
        <p:sp>
          <p:nvSpPr>
            <p:cNvPr id="20" name="Oval 19">
              <a:extLst>
                <a:ext uri="{FF2B5EF4-FFF2-40B4-BE49-F238E27FC236}">
                  <a16:creationId xmlns:a16="http://schemas.microsoft.com/office/drawing/2014/main" id="{A41A0730-9BAA-409F-882C-03400866F8EE}"/>
                </a:ext>
              </a:extLst>
            </p:cNvPr>
            <p:cNvSpPr/>
            <p:nvPr/>
          </p:nvSpPr>
          <p:spPr>
            <a:xfrm>
              <a:off x="880356" y="3964604"/>
              <a:ext cx="1313049" cy="1293767"/>
            </a:xfrm>
            <a:prstGeom prst="ellipse">
              <a:avLst/>
            </a:prstGeom>
            <a:solidFill>
              <a:schemeClr val="bg1"/>
            </a:solidFill>
            <a:ln w="63500">
              <a:solidFill>
                <a:srgbClr val="FAD2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Graphic 23" descr="Wireless">
              <a:extLst>
                <a:ext uri="{FF2B5EF4-FFF2-40B4-BE49-F238E27FC236}">
                  <a16:creationId xmlns:a16="http://schemas.microsoft.com/office/drawing/2014/main" id="{398BA08C-B51C-40DE-9313-5E8AA0EC9E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978" y="4093317"/>
              <a:ext cx="914400" cy="914400"/>
            </a:xfrm>
            <a:prstGeom prst="rect">
              <a:avLst/>
            </a:prstGeom>
          </p:spPr>
        </p:pic>
      </p:grpSp>
      <p:grpSp>
        <p:nvGrpSpPr>
          <p:cNvPr id="10" name="Group 9">
            <a:extLst>
              <a:ext uri="{FF2B5EF4-FFF2-40B4-BE49-F238E27FC236}">
                <a16:creationId xmlns:a16="http://schemas.microsoft.com/office/drawing/2014/main" id="{44447D9B-7B2B-44C2-A71D-CEE4F0F39244}"/>
              </a:ext>
            </a:extLst>
          </p:cNvPr>
          <p:cNvGrpSpPr/>
          <p:nvPr/>
        </p:nvGrpSpPr>
        <p:grpSpPr>
          <a:xfrm>
            <a:off x="7765159" y="3680411"/>
            <a:ext cx="1313049" cy="1293767"/>
            <a:chOff x="9378773" y="3335603"/>
            <a:chExt cx="1313049" cy="1293767"/>
          </a:xfrm>
        </p:grpSpPr>
        <p:sp>
          <p:nvSpPr>
            <p:cNvPr id="23" name="Oval 22">
              <a:extLst>
                <a:ext uri="{FF2B5EF4-FFF2-40B4-BE49-F238E27FC236}">
                  <a16:creationId xmlns:a16="http://schemas.microsoft.com/office/drawing/2014/main" id="{ED6D3AC0-0DE2-4741-8B98-FE3E971062F1}"/>
                </a:ext>
              </a:extLst>
            </p:cNvPr>
            <p:cNvSpPr/>
            <p:nvPr/>
          </p:nvSpPr>
          <p:spPr>
            <a:xfrm>
              <a:off x="9378773" y="3335603"/>
              <a:ext cx="1313049" cy="1293767"/>
            </a:xfrm>
            <a:prstGeom prst="ellipse">
              <a:avLst/>
            </a:prstGeom>
            <a:solidFill>
              <a:schemeClr val="bg1"/>
            </a:solidFill>
            <a:ln w="63500">
              <a:solidFill>
                <a:srgbClr val="98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descr="Download">
              <a:extLst>
                <a:ext uri="{FF2B5EF4-FFF2-40B4-BE49-F238E27FC236}">
                  <a16:creationId xmlns:a16="http://schemas.microsoft.com/office/drawing/2014/main" id="{FDE7A86B-352F-492F-8BA9-342622BCE2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91721" y="3507404"/>
              <a:ext cx="914400" cy="914400"/>
            </a:xfrm>
            <a:prstGeom prst="rect">
              <a:avLst/>
            </a:prstGeom>
          </p:spPr>
        </p:pic>
      </p:grpSp>
      <p:grpSp>
        <p:nvGrpSpPr>
          <p:cNvPr id="9" name="Group 8">
            <a:extLst>
              <a:ext uri="{FF2B5EF4-FFF2-40B4-BE49-F238E27FC236}">
                <a16:creationId xmlns:a16="http://schemas.microsoft.com/office/drawing/2014/main" id="{15DBF0D7-2193-494E-9AB7-2391889EAAC4}"/>
              </a:ext>
            </a:extLst>
          </p:cNvPr>
          <p:cNvGrpSpPr/>
          <p:nvPr/>
        </p:nvGrpSpPr>
        <p:grpSpPr>
          <a:xfrm>
            <a:off x="7803720" y="1371600"/>
            <a:ext cx="1313049" cy="1293767"/>
            <a:chOff x="9030065" y="581632"/>
            <a:chExt cx="1313049" cy="1293767"/>
          </a:xfrm>
        </p:grpSpPr>
        <p:sp>
          <p:nvSpPr>
            <p:cNvPr id="25" name="Oval 24">
              <a:extLst>
                <a:ext uri="{FF2B5EF4-FFF2-40B4-BE49-F238E27FC236}">
                  <a16:creationId xmlns:a16="http://schemas.microsoft.com/office/drawing/2014/main" id="{FB44560E-587D-4F2E-99BA-1885ED955F0D}"/>
                </a:ext>
              </a:extLst>
            </p:cNvPr>
            <p:cNvSpPr/>
            <p:nvPr/>
          </p:nvSpPr>
          <p:spPr>
            <a:xfrm>
              <a:off x="9030065" y="581632"/>
              <a:ext cx="1313049" cy="1293767"/>
            </a:xfrm>
            <a:prstGeom prst="ellipse">
              <a:avLst/>
            </a:prstGeom>
            <a:solidFill>
              <a:schemeClr val="bg1"/>
            </a:solidFill>
            <a:ln w="63500">
              <a:solidFill>
                <a:srgbClr val="027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Gears">
              <a:extLst>
                <a:ext uri="{FF2B5EF4-FFF2-40B4-BE49-F238E27FC236}">
                  <a16:creationId xmlns:a16="http://schemas.microsoft.com/office/drawing/2014/main" id="{F744E689-BD5B-4E03-A582-DCC81F3888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9389" y="752973"/>
              <a:ext cx="914400" cy="914400"/>
            </a:xfrm>
            <a:prstGeom prst="rect">
              <a:avLst/>
            </a:prstGeom>
          </p:spPr>
        </p:pic>
      </p:grpSp>
      <p:sp>
        <p:nvSpPr>
          <p:cNvPr id="27" name="TextBox 26">
            <a:extLst>
              <a:ext uri="{FF2B5EF4-FFF2-40B4-BE49-F238E27FC236}">
                <a16:creationId xmlns:a16="http://schemas.microsoft.com/office/drawing/2014/main" id="{8E1E8BDE-2651-48E9-A0FB-72FF0DE32CB6}"/>
              </a:ext>
            </a:extLst>
          </p:cNvPr>
          <p:cNvSpPr txBox="1"/>
          <p:nvPr/>
        </p:nvSpPr>
        <p:spPr>
          <a:xfrm>
            <a:off x="171579" y="3725188"/>
            <a:ext cx="3225165" cy="2031325"/>
          </a:xfrm>
          <a:prstGeom prst="rect">
            <a:avLst/>
          </a:prstGeom>
          <a:noFill/>
        </p:spPr>
        <p:txBody>
          <a:bodyPr wrap="square" rtlCol="0">
            <a:spAutoFit/>
          </a:bodyPr>
          <a:lstStyle/>
          <a:p>
            <a:pPr marL="285750" indent="-285750">
              <a:buFont typeface="Arial" panose="020B0604020202020204" pitchFamily="34" charset="0"/>
              <a:buChar char="•"/>
            </a:pPr>
            <a:r>
              <a:rPr lang="en-GB" dirty="0"/>
              <a:t>Conferences and launch events</a:t>
            </a:r>
          </a:p>
          <a:p>
            <a:pPr marL="285750" indent="-285750">
              <a:buFont typeface="Arial" panose="020B0604020202020204" pitchFamily="34" charset="0"/>
              <a:buChar char="•"/>
            </a:pPr>
            <a:r>
              <a:rPr lang="en-GB" dirty="0"/>
              <a:t>Media; national and regional radio, television news channels, national and regional newspapers</a:t>
            </a:r>
          </a:p>
          <a:p>
            <a:endParaRPr lang="en-GB" dirty="0"/>
          </a:p>
        </p:txBody>
      </p:sp>
      <p:sp>
        <p:nvSpPr>
          <p:cNvPr id="28" name="TextBox 27">
            <a:extLst>
              <a:ext uri="{FF2B5EF4-FFF2-40B4-BE49-F238E27FC236}">
                <a16:creationId xmlns:a16="http://schemas.microsoft.com/office/drawing/2014/main" id="{780CF79F-B39E-43D1-9618-59749F09EEAD}"/>
              </a:ext>
            </a:extLst>
          </p:cNvPr>
          <p:cNvSpPr txBox="1"/>
          <p:nvPr/>
        </p:nvSpPr>
        <p:spPr>
          <a:xfrm>
            <a:off x="41341" y="560203"/>
            <a:ext cx="3357165" cy="2308324"/>
          </a:xfrm>
          <a:prstGeom prst="rect">
            <a:avLst/>
          </a:prstGeom>
          <a:noFill/>
        </p:spPr>
        <p:txBody>
          <a:bodyPr wrap="square" rtlCol="0">
            <a:spAutoFit/>
          </a:bodyPr>
          <a:lstStyle/>
          <a:p>
            <a:pPr marL="285750" indent="-285750">
              <a:buFont typeface="Arial" panose="020B0604020202020204" pitchFamily="34" charset="0"/>
              <a:buChar char="•"/>
            </a:pPr>
            <a:r>
              <a:rPr lang="en-GB" dirty="0"/>
              <a:t>The report included over 80 policy recommendations and was launched at an event with approximately 400 people from policy-making, business, civil society and the media. </a:t>
            </a:r>
            <a:r>
              <a:rPr lang="en-US" dirty="0"/>
              <a:t>	</a:t>
            </a:r>
          </a:p>
          <a:p>
            <a:r>
              <a:rPr lang="en-GB" dirty="0"/>
              <a:t> </a:t>
            </a:r>
          </a:p>
        </p:txBody>
      </p:sp>
      <p:sp>
        <p:nvSpPr>
          <p:cNvPr id="19" name="TextBox 18">
            <a:extLst>
              <a:ext uri="{FF2B5EF4-FFF2-40B4-BE49-F238E27FC236}">
                <a16:creationId xmlns:a16="http://schemas.microsoft.com/office/drawing/2014/main" id="{ABF4E9F1-F42F-4368-804E-2AE57AA19CE5}"/>
              </a:ext>
            </a:extLst>
          </p:cNvPr>
          <p:cNvSpPr txBox="1"/>
          <p:nvPr/>
        </p:nvSpPr>
        <p:spPr>
          <a:xfrm>
            <a:off x="8917444" y="3491002"/>
            <a:ext cx="3299493" cy="2585323"/>
          </a:xfrm>
          <a:prstGeom prst="rect">
            <a:avLst/>
          </a:prstGeom>
          <a:noFill/>
        </p:spPr>
        <p:txBody>
          <a:bodyPr wrap="square" rtlCol="0">
            <a:spAutoFit/>
          </a:bodyPr>
          <a:lstStyle/>
          <a:p>
            <a:pPr marL="285750" indent="-285750">
              <a:buFont typeface="Arial" panose="020B0604020202020204" pitchFamily="34" charset="0"/>
              <a:buChar char="•"/>
            </a:pPr>
            <a:r>
              <a:rPr lang="en-GB" i="1" dirty="0"/>
              <a:t>Annual Survey of Hours and Earnings, Labour Force Survey, Wealth and Assets Survey, Living Costs and Food Survey </a:t>
            </a:r>
            <a:r>
              <a:rPr lang="en-GB" dirty="0"/>
              <a:t>Office for National Statistics</a:t>
            </a:r>
          </a:p>
          <a:p>
            <a:pPr marL="285750" indent="-285750">
              <a:buFont typeface="Arial" panose="020B0604020202020204" pitchFamily="34" charset="0"/>
              <a:buChar char="•"/>
            </a:pPr>
            <a:r>
              <a:rPr lang="en-GB" dirty="0"/>
              <a:t>Collaboration with a range of other organisations and experts</a:t>
            </a:r>
          </a:p>
        </p:txBody>
      </p:sp>
      <p:pic>
        <p:nvPicPr>
          <p:cNvPr id="2" name="Picture 1">
            <a:extLst>
              <a:ext uri="{FF2B5EF4-FFF2-40B4-BE49-F238E27FC236}">
                <a16:creationId xmlns:a16="http://schemas.microsoft.com/office/drawing/2014/main" id="{C5BEB403-3456-4513-962D-E4297611056A}"/>
              </a:ext>
            </a:extLst>
          </p:cNvPr>
          <p:cNvPicPr>
            <a:picLocks noChangeAspect="1"/>
          </p:cNvPicPr>
          <p:nvPr/>
        </p:nvPicPr>
        <p:blipFill rotWithShape="1">
          <a:blip r:embed="rId11">
            <a:grayscl/>
          </a:blip>
          <a:srcRect l="16266" t="3373" r="15458" b="26288"/>
          <a:stretch/>
        </p:blipFill>
        <p:spPr>
          <a:xfrm>
            <a:off x="5320662" y="207675"/>
            <a:ext cx="1451188" cy="1495037"/>
          </a:xfrm>
          <a:prstGeom prst="ellipse">
            <a:avLst/>
          </a:prstGeom>
          <a:ln w="63500" cap="rnd">
            <a:solidFill>
              <a:srgbClr val="D32F2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a:extLst>
              <a:ext uri="{FF2B5EF4-FFF2-40B4-BE49-F238E27FC236}">
                <a16:creationId xmlns:a16="http://schemas.microsoft.com/office/drawing/2014/main" id="{DAEA491D-5D2A-4CA2-96C1-52173639D7FC}"/>
              </a:ext>
            </a:extLst>
          </p:cNvPr>
          <p:cNvSpPr txBox="1"/>
          <p:nvPr/>
        </p:nvSpPr>
        <p:spPr>
          <a:xfrm>
            <a:off x="9060737" y="442704"/>
            <a:ext cx="3178310" cy="2031325"/>
          </a:xfrm>
          <a:prstGeom prst="rect">
            <a:avLst/>
          </a:prstGeom>
          <a:noFill/>
        </p:spPr>
        <p:txBody>
          <a:bodyPr wrap="square" rtlCol="0">
            <a:spAutoFit/>
          </a:bodyPr>
          <a:lstStyle/>
          <a:p>
            <a:r>
              <a:rPr lang="en-GB" dirty="0"/>
              <a:t>To understand how different generations in the UK have fared over the past half century on issues ranging from; pensions, housing, earnings and employment, demographics and wealth.</a:t>
            </a:r>
          </a:p>
        </p:txBody>
      </p:sp>
    </p:spTree>
    <p:extLst>
      <p:ext uri="{BB962C8B-B14F-4D97-AF65-F5344CB8AC3E}">
        <p14:creationId xmlns:p14="http://schemas.microsoft.com/office/powerpoint/2010/main" val="285216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9D1F66-B289-4C37-B06A-FFF7FA567A11}"/>
              </a:ext>
            </a:extLst>
          </p:cNvPr>
          <p:cNvSpPr/>
          <p:nvPr/>
        </p:nvSpPr>
        <p:spPr>
          <a:xfrm>
            <a:off x="4406390" y="6209"/>
            <a:ext cx="3386573" cy="2743200"/>
          </a:xfrm>
          <a:prstGeom prst="rect">
            <a:avLst/>
          </a:prstGeom>
          <a:gradFill>
            <a:gsLst>
              <a:gs pos="100000">
                <a:schemeClr val="accent1">
                  <a:lumMod val="5000"/>
                  <a:lumOff val="95000"/>
                  <a:alpha val="20000"/>
                </a:schemeClr>
              </a:gs>
              <a:gs pos="2000">
                <a:srgbClr val="D32F2F">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B1C686F5-81D7-4B59-86B3-D5671362FAD3}"/>
              </a:ext>
            </a:extLst>
          </p:cNvPr>
          <p:cNvSpPr/>
          <p:nvPr/>
        </p:nvSpPr>
        <p:spPr>
          <a:xfrm>
            <a:off x="7782207" y="0"/>
            <a:ext cx="4419600" cy="2743200"/>
          </a:xfrm>
          <a:prstGeom prst="rect">
            <a:avLst/>
          </a:prstGeom>
          <a:gradFill>
            <a:gsLst>
              <a:gs pos="100000">
                <a:schemeClr val="accent1">
                  <a:lumMod val="5000"/>
                  <a:lumOff val="95000"/>
                </a:schemeClr>
              </a:gs>
              <a:gs pos="2000">
                <a:srgbClr val="0279AF">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8B328801-5E21-4628-A237-890BF89AD261}"/>
              </a:ext>
            </a:extLst>
          </p:cNvPr>
          <p:cNvSpPr/>
          <p:nvPr/>
        </p:nvSpPr>
        <p:spPr>
          <a:xfrm>
            <a:off x="7726764" y="3299664"/>
            <a:ext cx="4475044" cy="2743200"/>
          </a:xfrm>
          <a:prstGeom prst="rect">
            <a:avLst/>
          </a:prstGeom>
          <a:gradFill>
            <a:gsLst>
              <a:gs pos="0">
                <a:schemeClr val="accent1">
                  <a:lumMod val="5000"/>
                  <a:lumOff val="95000"/>
                </a:schemeClr>
              </a:gs>
              <a:gs pos="100000">
                <a:srgbClr val="9864A8">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17CB19D-1C5A-4EDA-ADFC-405D90D941CF}"/>
              </a:ext>
            </a:extLst>
          </p:cNvPr>
          <p:cNvSpPr/>
          <p:nvPr/>
        </p:nvSpPr>
        <p:spPr>
          <a:xfrm>
            <a:off x="-4960" y="3266194"/>
            <a:ext cx="4419600" cy="2743200"/>
          </a:xfrm>
          <a:prstGeom prst="rect">
            <a:avLst/>
          </a:prstGeom>
          <a:gradFill>
            <a:gsLst>
              <a:gs pos="0">
                <a:schemeClr val="accent1">
                  <a:lumMod val="5000"/>
                  <a:lumOff val="95000"/>
                </a:schemeClr>
              </a:gs>
              <a:gs pos="100000">
                <a:srgbClr val="FAD20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AD3A083C-7FAE-4E93-AE4D-77C90788B63B}"/>
              </a:ext>
            </a:extLst>
          </p:cNvPr>
          <p:cNvSpPr/>
          <p:nvPr/>
        </p:nvSpPr>
        <p:spPr>
          <a:xfrm>
            <a:off x="3728" y="0"/>
            <a:ext cx="4419600" cy="2743200"/>
          </a:xfrm>
          <a:prstGeom prst="rect">
            <a:avLst/>
          </a:prstGeom>
          <a:gradFill>
            <a:gsLst>
              <a:gs pos="100000">
                <a:schemeClr val="accent1">
                  <a:lumMod val="5000"/>
                  <a:lumOff val="95000"/>
                  <a:alpha val="20000"/>
                </a:schemeClr>
              </a:gs>
              <a:gs pos="2000">
                <a:srgbClr val="009C88">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25619794-B583-48C3-B363-B0AA75FB1F35}"/>
              </a:ext>
            </a:extLst>
          </p:cNvPr>
          <p:cNvSpPr/>
          <p:nvPr/>
        </p:nvSpPr>
        <p:spPr>
          <a:xfrm>
            <a:off x="3384120" y="762250"/>
            <a:ext cx="5511683" cy="5149139"/>
          </a:xfrm>
          <a:prstGeom prst="ellipse">
            <a:avLst/>
          </a:prstGeom>
          <a:noFill/>
          <a:ln>
            <a:solidFill>
              <a:schemeClr val="accent1">
                <a:shade val="50000"/>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57E98E7C-1765-DF49-9DE8-50055D39C9B0}"/>
              </a:ext>
            </a:extLst>
          </p:cNvPr>
          <p:cNvSpPr>
            <a:spLocks noGrp="1"/>
          </p:cNvSpPr>
          <p:nvPr>
            <p:ph type="ftr" sz="quarter" idx="3"/>
          </p:nvPr>
        </p:nvSpPr>
        <p:spPr/>
        <p:txBody>
          <a:bodyPr/>
          <a:lstStyle/>
          <a:p>
            <a:r>
              <a:rPr lang="en-US" dirty="0"/>
              <a:t> </a:t>
            </a:r>
          </a:p>
        </p:txBody>
      </p:sp>
      <p:sp>
        <p:nvSpPr>
          <p:cNvPr id="11" name="TextBox 10">
            <a:extLst>
              <a:ext uri="{FF2B5EF4-FFF2-40B4-BE49-F238E27FC236}">
                <a16:creationId xmlns:a16="http://schemas.microsoft.com/office/drawing/2014/main" id="{CB431059-358B-4C63-A631-AB19E6A253A6}"/>
              </a:ext>
            </a:extLst>
          </p:cNvPr>
          <p:cNvSpPr txBox="1"/>
          <p:nvPr/>
        </p:nvSpPr>
        <p:spPr>
          <a:xfrm>
            <a:off x="4438963" y="1798252"/>
            <a:ext cx="3736144" cy="2031325"/>
          </a:xfrm>
          <a:prstGeom prst="rect">
            <a:avLst/>
          </a:prstGeom>
          <a:noFill/>
        </p:spPr>
        <p:txBody>
          <a:bodyPr wrap="square" rtlCol="0">
            <a:spAutoFit/>
          </a:bodyPr>
          <a:lstStyle/>
          <a:p>
            <a:r>
              <a:rPr lang="en-GB" b="1" dirty="0"/>
              <a:t>Doctor Philip Wales</a:t>
            </a:r>
          </a:p>
          <a:p>
            <a:r>
              <a:rPr lang="en-GB" dirty="0"/>
              <a:t>Head of Economic Micro-Data Research</a:t>
            </a:r>
          </a:p>
          <a:p>
            <a:r>
              <a:rPr lang="en-GB" dirty="0"/>
              <a:t>Office for National Statistics</a:t>
            </a:r>
          </a:p>
          <a:p>
            <a:r>
              <a:rPr lang="en-GB" b="1" i="1" dirty="0"/>
              <a:t>“Trade in goods and productivity in the UK: new findings”</a:t>
            </a:r>
          </a:p>
        </p:txBody>
      </p:sp>
      <p:sp>
        <p:nvSpPr>
          <p:cNvPr id="16" name="TextBox 15">
            <a:extLst>
              <a:ext uri="{FF2B5EF4-FFF2-40B4-BE49-F238E27FC236}">
                <a16:creationId xmlns:a16="http://schemas.microsoft.com/office/drawing/2014/main" id="{DAEA491D-5D2A-4CA2-96C1-52173639D7FC}"/>
              </a:ext>
            </a:extLst>
          </p:cNvPr>
          <p:cNvSpPr txBox="1"/>
          <p:nvPr/>
        </p:nvSpPr>
        <p:spPr>
          <a:xfrm>
            <a:off x="9168947" y="350547"/>
            <a:ext cx="3178310" cy="2308324"/>
          </a:xfrm>
          <a:prstGeom prst="rect">
            <a:avLst/>
          </a:prstGeom>
          <a:noFill/>
        </p:spPr>
        <p:txBody>
          <a:bodyPr wrap="square" rtlCol="0">
            <a:spAutoFit/>
          </a:bodyPr>
          <a:lstStyle/>
          <a:p>
            <a:r>
              <a:rPr lang="en-GB" dirty="0"/>
              <a:t>To research the relationship between firm-level trading behaviour and productivity for the UK. </a:t>
            </a:r>
          </a:p>
          <a:p>
            <a:endParaRPr lang="en-GB" dirty="0"/>
          </a:p>
          <a:p>
            <a:r>
              <a:rPr lang="en-GB" dirty="0"/>
              <a:t>Concluded that those firms that trade internationally tended to be more productive</a:t>
            </a:r>
          </a:p>
        </p:txBody>
      </p:sp>
      <p:grpSp>
        <p:nvGrpSpPr>
          <p:cNvPr id="13" name="Group 12">
            <a:extLst>
              <a:ext uri="{FF2B5EF4-FFF2-40B4-BE49-F238E27FC236}">
                <a16:creationId xmlns:a16="http://schemas.microsoft.com/office/drawing/2014/main" id="{A81C20DC-60C0-4C37-8CEB-95CFC0A1F393}"/>
              </a:ext>
            </a:extLst>
          </p:cNvPr>
          <p:cNvGrpSpPr/>
          <p:nvPr/>
        </p:nvGrpSpPr>
        <p:grpSpPr>
          <a:xfrm>
            <a:off x="2985342" y="1384450"/>
            <a:ext cx="1313050" cy="1293767"/>
            <a:chOff x="1087432" y="1053967"/>
            <a:chExt cx="1313050" cy="1293767"/>
          </a:xfrm>
        </p:grpSpPr>
        <p:sp>
          <p:nvSpPr>
            <p:cNvPr id="17" name="Oval 16">
              <a:extLst>
                <a:ext uri="{FF2B5EF4-FFF2-40B4-BE49-F238E27FC236}">
                  <a16:creationId xmlns:a16="http://schemas.microsoft.com/office/drawing/2014/main" id="{C809B64F-568B-4393-AD8D-EF26C510B825}"/>
                </a:ext>
              </a:extLst>
            </p:cNvPr>
            <p:cNvSpPr/>
            <p:nvPr/>
          </p:nvSpPr>
          <p:spPr>
            <a:xfrm>
              <a:off x="1087432" y="1053967"/>
              <a:ext cx="1313050" cy="1293767"/>
            </a:xfrm>
            <a:prstGeom prst="ellipse">
              <a:avLst/>
            </a:prstGeom>
            <a:solidFill>
              <a:schemeClr val="bg1"/>
            </a:solidFill>
            <a:ln w="63500">
              <a:solidFill>
                <a:srgbClr val="009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Group of people">
              <a:extLst>
                <a:ext uri="{FF2B5EF4-FFF2-40B4-BE49-F238E27FC236}">
                  <a16:creationId xmlns:a16="http://schemas.microsoft.com/office/drawing/2014/main" id="{16604E41-3898-4EF0-BF1B-026C32EC9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6757" y="1210173"/>
              <a:ext cx="914400" cy="914400"/>
            </a:xfrm>
            <a:prstGeom prst="rect">
              <a:avLst/>
            </a:prstGeom>
          </p:spPr>
        </p:pic>
      </p:grpSp>
      <p:grpSp>
        <p:nvGrpSpPr>
          <p:cNvPr id="12" name="Group 11">
            <a:extLst>
              <a:ext uri="{FF2B5EF4-FFF2-40B4-BE49-F238E27FC236}">
                <a16:creationId xmlns:a16="http://schemas.microsoft.com/office/drawing/2014/main" id="{F872A206-6F31-4179-9BDC-7EA4BE5DE218}"/>
              </a:ext>
            </a:extLst>
          </p:cNvPr>
          <p:cNvGrpSpPr/>
          <p:nvPr/>
        </p:nvGrpSpPr>
        <p:grpSpPr>
          <a:xfrm>
            <a:off x="3201715" y="3655867"/>
            <a:ext cx="1313049" cy="1293767"/>
            <a:chOff x="880356" y="3964604"/>
            <a:chExt cx="1313049" cy="1293767"/>
          </a:xfrm>
        </p:grpSpPr>
        <p:sp>
          <p:nvSpPr>
            <p:cNvPr id="20" name="Oval 19">
              <a:extLst>
                <a:ext uri="{FF2B5EF4-FFF2-40B4-BE49-F238E27FC236}">
                  <a16:creationId xmlns:a16="http://schemas.microsoft.com/office/drawing/2014/main" id="{A41A0730-9BAA-409F-882C-03400866F8EE}"/>
                </a:ext>
              </a:extLst>
            </p:cNvPr>
            <p:cNvSpPr/>
            <p:nvPr/>
          </p:nvSpPr>
          <p:spPr>
            <a:xfrm>
              <a:off x="880356" y="3964604"/>
              <a:ext cx="1313049" cy="1293767"/>
            </a:xfrm>
            <a:prstGeom prst="ellipse">
              <a:avLst/>
            </a:prstGeom>
            <a:solidFill>
              <a:schemeClr val="bg1"/>
            </a:solidFill>
            <a:ln w="63500">
              <a:solidFill>
                <a:srgbClr val="FAD2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Graphic 23" descr="Wireless">
              <a:extLst>
                <a:ext uri="{FF2B5EF4-FFF2-40B4-BE49-F238E27FC236}">
                  <a16:creationId xmlns:a16="http://schemas.microsoft.com/office/drawing/2014/main" id="{398BA08C-B51C-40DE-9313-5E8AA0EC9E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978" y="4093317"/>
              <a:ext cx="914400" cy="914400"/>
            </a:xfrm>
            <a:prstGeom prst="rect">
              <a:avLst/>
            </a:prstGeom>
          </p:spPr>
        </p:pic>
      </p:grpSp>
      <p:grpSp>
        <p:nvGrpSpPr>
          <p:cNvPr id="10" name="Group 9">
            <a:extLst>
              <a:ext uri="{FF2B5EF4-FFF2-40B4-BE49-F238E27FC236}">
                <a16:creationId xmlns:a16="http://schemas.microsoft.com/office/drawing/2014/main" id="{44447D9B-7B2B-44C2-A71D-CEE4F0F39244}"/>
              </a:ext>
            </a:extLst>
          </p:cNvPr>
          <p:cNvGrpSpPr/>
          <p:nvPr/>
        </p:nvGrpSpPr>
        <p:grpSpPr>
          <a:xfrm>
            <a:off x="7765159" y="3680411"/>
            <a:ext cx="1313049" cy="1293767"/>
            <a:chOff x="9378773" y="3335603"/>
            <a:chExt cx="1313049" cy="1293767"/>
          </a:xfrm>
        </p:grpSpPr>
        <p:sp>
          <p:nvSpPr>
            <p:cNvPr id="23" name="Oval 22">
              <a:extLst>
                <a:ext uri="{FF2B5EF4-FFF2-40B4-BE49-F238E27FC236}">
                  <a16:creationId xmlns:a16="http://schemas.microsoft.com/office/drawing/2014/main" id="{ED6D3AC0-0DE2-4741-8B98-FE3E971062F1}"/>
                </a:ext>
              </a:extLst>
            </p:cNvPr>
            <p:cNvSpPr/>
            <p:nvPr/>
          </p:nvSpPr>
          <p:spPr>
            <a:xfrm>
              <a:off x="9378773" y="3335603"/>
              <a:ext cx="1313049" cy="1293767"/>
            </a:xfrm>
            <a:prstGeom prst="ellipse">
              <a:avLst/>
            </a:prstGeom>
            <a:solidFill>
              <a:schemeClr val="bg1"/>
            </a:solidFill>
            <a:ln w="63500">
              <a:solidFill>
                <a:srgbClr val="98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descr="Download">
              <a:extLst>
                <a:ext uri="{FF2B5EF4-FFF2-40B4-BE49-F238E27FC236}">
                  <a16:creationId xmlns:a16="http://schemas.microsoft.com/office/drawing/2014/main" id="{FDE7A86B-352F-492F-8BA9-342622BCE2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91721" y="3507404"/>
              <a:ext cx="914400" cy="914400"/>
            </a:xfrm>
            <a:prstGeom prst="rect">
              <a:avLst/>
            </a:prstGeom>
          </p:spPr>
        </p:pic>
      </p:grpSp>
      <p:grpSp>
        <p:nvGrpSpPr>
          <p:cNvPr id="9" name="Group 8">
            <a:extLst>
              <a:ext uri="{FF2B5EF4-FFF2-40B4-BE49-F238E27FC236}">
                <a16:creationId xmlns:a16="http://schemas.microsoft.com/office/drawing/2014/main" id="{15DBF0D7-2193-494E-9AB7-2391889EAAC4}"/>
              </a:ext>
            </a:extLst>
          </p:cNvPr>
          <p:cNvGrpSpPr/>
          <p:nvPr/>
        </p:nvGrpSpPr>
        <p:grpSpPr>
          <a:xfrm>
            <a:off x="7803720" y="1371600"/>
            <a:ext cx="1313049" cy="1293767"/>
            <a:chOff x="9030065" y="581632"/>
            <a:chExt cx="1313049" cy="1293767"/>
          </a:xfrm>
        </p:grpSpPr>
        <p:sp>
          <p:nvSpPr>
            <p:cNvPr id="25" name="Oval 24">
              <a:extLst>
                <a:ext uri="{FF2B5EF4-FFF2-40B4-BE49-F238E27FC236}">
                  <a16:creationId xmlns:a16="http://schemas.microsoft.com/office/drawing/2014/main" id="{FB44560E-587D-4F2E-99BA-1885ED955F0D}"/>
                </a:ext>
              </a:extLst>
            </p:cNvPr>
            <p:cNvSpPr/>
            <p:nvPr/>
          </p:nvSpPr>
          <p:spPr>
            <a:xfrm>
              <a:off x="9030065" y="581632"/>
              <a:ext cx="1313049" cy="1293767"/>
            </a:xfrm>
            <a:prstGeom prst="ellipse">
              <a:avLst/>
            </a:prstGeom>
            <a:solidFill>
              <a:schemeClr val="bg1"/>
            </a:solidFill>
            <a:ln w="63500">
              <a:solidFill>
                <a:srgbClr val="027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Gears">
              <a:extLst>
                <a:ext uri="{FF2B5EF4-FFF2-40B4-BE49-F238E27FC236}">
                  <a16:creationId xmlns:a16="http://schemas.microsoft.com/office/drawing/2014/main" id="{F744E689-BD5B-4E03-A582-DCC81F3888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9389" y="752973"/>
              <a:ext cx="914400" cy="914400"/>
            </a:xfrm>
            <a:prstGeom prst="rect">
              <a:avLst/>
            </a:prstGeom>
          </p:spPr>
        </p:pic>
      </p:grpSp>
      <p:sp>
        <p:nvSpPr>
          <p:cNvPr id="27" name="TextBox 26">
            <a:extLst>
              <a:ext uri="{FF2B5EF4-FFF2-40B4-BE49-F238E27FC236}">
                <a16:creationId xmlns:a16="http://schemas.microsoft.com/office/drawing/2014/main" id="{8E1E8BDE-2651-48E9-A0FB-72FF0DE32CB6}"/>
              </a:ext>
            </a:extLst>
          </p:cNvPr>
          <p:cNvSpPr txBox="1"/>
          <p:nvPr/>
        </p:nvSpPr>
        <p:spPr>
          <a:xfrm>
            <a:off x="146793" y="3654927"/>
            <a:ext cx="3225165" cy="2862322"/>
          </a:xfrm>
          <a:prstGeom prst="rect">
            <a:avLst/>
          </a:prstGeom>
          <a:noFill/>
        </p:spPr>
        <p:txBody>
          <a:bodyPr wrap="square" rtlCol="0">
            <a:spAutoFit/>
          </a:bodyPr>
          <a:lstStyle/>
          <a:p>
            <a:pPr marL="285750" indent="-285750">
              <a:buFont typeface="Arial" panose="020B0604020202020204" pitchFamily="34" charset="0"/>
              <a:buChar char="•"/>
            </a:pPr>
            <a:r>
              <a:rPr lang="en-GB" dirty="0"/>
              <a:t>Available on the Economics Statistics Centre of Excellence and Office for National Statistics websites</a:t>
            </a:r>
          </a:p>
          <a:p>
            <a:pPr marL="285750" indent="-285750">
              <a:buFont typeface="Arial" panose="020B0604020202020204" pitchFamily="34" charset="0"/>
              <a:buChar char="•"/>
            </a:pPr>
            <a:r>
              <a:rPr lang="en-GB" dirty="0"/>
              <a:t>Social media; twitter, blogs</a:t>
            </a:r>
          </a:p>
          <a:p>
            <a:pPr marL="285750" indent="-285750">
              <a:buFont typeface="Arial" panose="020B0604020202020204" pitchFamily="34" charset="0"/>
              <a:buChar char="•"/>
            </a:pPr>
            <a:r>
              <a:rPr lang="en-GB" dirty="0"/>
              <a:t>Media; national and regional newspapers</a:t>
            </a:r>
          </a:p>
          <a:p>
            <a:pPr marL="285750" indent="-285750">
              <a:buFont typeface="Arial" panose="020B0604020202020204" pitchFamily="34" charset="0"/>
              <a:buChar char="•"/>
            </a:pPr>
            <a:endParaRPr lang="en-GB" dirty="0"/>
          </a:p>
          <a:p>
            <a:endParaRPr lang="en-GB" dirty="0"/>
          </a:p>
        </p:txBody>
      </p:sp>
      <p:sp>
        <p:nvSpPr>
          <p:cNvPr id="28" name="TextBox 27">
            <a:extLst>
              <a:ext uri="{FF2B5EF4-FFF2-40B4-BE49-F238E27FC236}">
                <a16:creationId xmlns:a16="http://schemas.microsoft.com/office/drawing/2014/main" id="{780CF79F-B39E-43D1-9618-59749F09EEAD}"/>
              </a:ext>
            </a:extLst>
          </p:cNvPr>
          <p:cNvSpPr txBox="1"/>
          <p:nvPr/>
        </p:nvSpPr>
        <p:spPr>
          <a:xfrm>
            <a:off x="215571" y="505590"/>
            <a:ext cx="3238719" cy="3139321"/>
          </a:xfrm>
          <a:prstGeom prst="rect">
            <a:avLst/>
          </a:prstGeom>
          <a:noFill/>
        </p:spPr>
        <p:txBody>
          <a:bodyPr wrap="square" rtlCol="0">
            <a:spAutoFit/>
          </a:bodyPr>
          <a:lstStyle/>
          <a:p>
            <a:pPr marL="285750" indent="-285750">
              <a:buFont typeface="Arial" panose="020B0604020202020204" pitchFamily="34" charset="0"/>
              <a:buChar char="•"/>
            </a:pPr>
            <a:r>
              <a:rPr lang="en-GB" dirty="0"/>
              <a:t>Analysed by Department for International Trade</a:t>
            </a:r>
          </a:p>
          <a:p>
            <a:pPr marL="285750" indent="-285750">
              <a:buFont typeface="Arial" panose="020B0604020202020204" pitchFamily="34" charset="0"/>
              <a:buChar char="•"/>
            </a:pPr>
            <a:r>
              <a:rPr lang="en-GB" dirty="0"/>
              <a:t>Engagement from The Bank of England with the Office for National Statistics</a:t>
            </a:r>
            <a:r>
              <a:rPr lang="en-US" dirty="0"/>
              <a:t>	</a:t>
            </a:r>
          </a:p>
          <a:p>
            <a:pPr marL="285750" indent="-285750">
              <a:buFont typeface="Arial" panose="020B0604020202020204" pitchFamily="34" charset="0"/>
              <a:buChar char="•"/>
            </a:pPr>
            <a:r>
              <a:rPr lang="en-GB" dirty="0"/>
              <a:t>Informed development of UK trade policy after our departure from the European Union </a:t>
            </a:r>
            <a:endParaRPr lang="en-US" dirty="0"/>
          </a:p>
          <a:p>
            <a:r>
              <a:rPr lang="en-US" dirty="0"/>
              <a:t>	</a:t>
            </a:r>
          </a:p>
          <a:p>
            <a:r>
              <a:rPr lang="en-GB" dirty="0"/>
              <a:t> </a:t>
            </a:r>
          </a:p>
        </p:txBody>
      </p:sp>
      <p:sp>
        <p:nvSpPr>
          <p:cNvPr id="19" name="TextBox 18">
            <a:extLst>
              <a:ext uri="{FF2B5EF4-FFF2-40B4-BE49-F238E27FC236}">
                <a16:creationId xmlns:a16="http://schemas.microsoft.com/office/drawing/2014/main" id="{ABF4E9F1-F42F-4368-804E-2AE57AA19CE5}"/>
              </a:ext>
            </a:extLst>
          </p:cNvPr>
          <p:cNvSpPr txBox="1"/>
          <p:nvPr/>
        </p:nvSpPr>
        <p:spPr>
          <a:xfrm>
            <a:off x="9039535" y="3622131"/>
            <a:ext cx="3140773" cy="2031325"/>
          </a:xfrm>
          <a:prstGeom prst="rect">
            <a:avLst/>
          </a:prstGeom>
          <a:noFill/>
        </p:spPr>
        <p:txBody>
          <a:bodyPr wrap="square" rtlCol="0">
            <a:spAutoFit/>
          </a:bodyPr>
          <a:lstStyle/>
          <a:p>
            <a:pPr marL="285750" indent="-285750">
              <a:buFont typeface="Arial" panose="020B0604020202020204" pitchFamily="34" charset="0"/>
              <a:buChar char="•"/>
            </a:pPr>
            <a:r>
              <a:rPr lang="en-GB" i="1" dirty="0"/>
              <a:t>Annual Business Survey </a:t>
            </a:r>
            <a:r>
              <a:rPr lang="en-GB" dirty="0"/>
              <a:t>Office for National Statistics</a:t>
            </a:r>
          </a:p>
          <a:p>
            <a:pPr marL="285750" indent="-285750">
              <a:buFont typeface="Arial" panose="020B0604020202020204" pitchFamily="34" charset="0"/>
              <a:buChar char="•"/>
            </a:pPr>
            <a:r>
              <a:rPr lang="en-GB" i="1" dirty="0"/>
              <a:t>Trade in good declarations </a:t>
            </a:r>
            <a:r>
              <a:rPr lang="en-GB" dirty="0"/>
              <a:t>Her Majesty’s Revenue and Customs</a:t>
            </a:r>
            <a:endParaRPr lang="en-GB" i="1" dirty="0"/>
          </a:p>
        </p:txBody>
      </p:sp>
      <p:pic>
        <p:nvPicPr>
          <p:cNvPr id="2" name="Picture 1">
            <a:extLst>
              <a:ext uri="{FF2B5EF4-FFF2-40B4-BE49-F238E27FC236}">
                <a16:creationId xmlns:a16="http://schemas.microsoft.com/office/drawing/2014/main" id="{539034B9-D02C-4A1B-88B0-16D464EBB96A}"/>
              </a:ext>
            </a:extLst>
          </p:cNvPr>
          <p:cNvPicPr>
            <a:picLocks noChangeAspect="1"/>
          </p:cNvPicPr>
          <p:nvPr/>
        </p:nvPicPr>
        <p:blipFill rotWithShape="1">
          <a:blip r:embed="rId11"/>
          <a:srcRect l="14425" t="4661" r="11951" b="23265"/>
          <a:stretch/>
        </p:blipFill>
        <p:spPr>
          <a:xfrm>
            <a:off x="5277023" y="122133"/>
            <a:ext cx="1577859" cy="1544644"/>
          </a:xfrm>
          <a:prstGeom prst="ellipse">
            <a:avLst/>
          </a:prstGeom>
          <a:ln w="63500" cap="rnd">
            <a:solidFill>
              <a:srgbClr val="D32F2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0478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B5F4-F7B1-49EC-970A-EF362038FA5B}"/>
              </a:ext>
            </a:extLst>
          </p:cNvPr>
          <p:cNvSpPr>
            <a:spLocks noGrp="1"/>
          </p:cNvSpPr>
          <p:nvPr>
            <p:ph type="title"/>
          </p:nvPr>
        </p:nvSpPr>
        <p:spPr>
          <a:xfrm>
            <a:off x="838200" y="251765"/>
            <a:ext cx="10515600" cy="1238198"/>
          </a:xfrm>
        </p:spPr>
        <p:txBody>
          <a:bodyPr/>
          <a:lstStyle/>
          <a:p>
            <a:r>
              <a:rPr lang="en-GB" dirty="0"/>
              <a:t>Agenda</a:t>
            </a:r>
          </a:p>
        </p:txBody>
      </p:sp>
      <p:sp>
        <p:nvSpPr>
          <p:cNvPr id="3" name="Content Placeholder 2">
            <a:extLst>
              <a:ext uri="{FF2B5EF4-FFF2-40B4-BE49-F238E27FC236}">
                <a16:creationId xmlns:a16="http://schemas.microsoft.com/office/drawing/2014/main" id="{98033E50-B658-4F37-BC5E-E70D9F6D55D3}"/>
              </a:ext>
            </a:extLst>
          </p:cNvPr>
          <p:cNvSpPr>
            <a:spLocks noGrp="1"/>
          </p:cNvSpPr>
          <p:nvPr>
            <p:ph idx="1"/>
          </p:nvPr>
        </p:nvSpPr>
        <p:spPr>
          <a:xfrm>
            <a:off x="838200" y="2100105"/>
            <a:ext cx="10515600" cy="4076858"/>
          </a:xfrm>
        </p:spPr>
        <p:txBody>
          <a:bodyPr/>
          <a:lstStyle/>
          <a:p>
            <a:r>
              <a:rPr lang="en-GB" dirty="0"/>
              <a:t>Data governance and access to granular data in the UK</a:t>
            </a:r>
          </a:p>
          <a:p>
            <a:r>
              <a:rPr lang="en-GB" dirty="0"/>
              <a:t>The Office for National Statistics Secure Research Service</a:t>
            </a:r>
          </a:p>
          <a:p>
            <a:r>
              <a:rPr lang="en-GB" dirty="0"/>
              <a:t>Illustrative case studies</a:t>
            </a:r>
          </a:p>
          <a:p>
            <a:r>
              <a:rPr lang="en-GB" dirty="0"/>
              <a:t>Challenges for granular data access</a:t>
            </a:r>
          </a:p>
          <a:p>
            <a:r>
              <a:rPr lang="en-GB" dirty="0"/>
              <a:t>Closing remarks</a:t>
            </a:r>
          </a:p>
          <a:p>
            <a:endParaRPr lang="en-GB" dirty="0"/>
          </a:p>
          <a:p>
            <a:endParaRPr lang="en-GB" dirty="0"/>
          </a:p>
        </p:txBody>
      </p:sp>
      <p:grpSp>
        <p:nvGrpSpPr>
          <p:cNvPr id="5" name="Group 4">
            <a:extLst>
              <a:ext uri="{FF2B5EF4-FFF2-40B4-BE49-F238E27FC236}">
                <a16:creationId xmlns:a16="http://schemas.microsoft.com/office/drawing/2014/main" id="{73A71B42-E1E2-4DC0-9385-B879E39071A5}"/>
              </a:ext>
            </a:extLst>
          </p:cNvPr>
          <p:cNvGrpSpPr/>
          <p:nvPr/>
        </p:nvGrpSpPr>
        <p:grpSpPr>
          <a:xfrm>
            <a:off x="10064327" y="5717514"/>
            <a:ext cx="1977914" cy="1050474"/>
            <a:chOff x="10170617" y="5724525"/>
            <a:chExt cx="1977914" cy="1050474"/>
          </a:xfrm>
        </p:grpSpPr>
        <p:pic>
          <p:nvPicPr>
            <p:cNvPr id="6" name="Picture 5" descr="A close up of a logo&#10;&#10;Description automatically generated">
              <a:extLst>
                <a:ext uri="{FF2B5EF4-FFF2-40B4-BE49-F238E27FC236}">
                  <a16:creationId xmlns:a16="http://schemas.microsoft.com/office/drawing/2014/main" id="{4E27879A-33C2-4C9B-AC2F-A2B75B3645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7" name="TextBox 6">
              <a:extLst>
                <a:ext uri="{FF2B5EF4-FFF2-40B4-BE49-F238E27FC236}">
                  <a16:creationId xmlns:a16="http://schemas.microsoft.com/office/drawing/2014/main" id="{A114F6A0-BCEA-4946-AF2A-2FDC558FDFA0}"/>
                </a:ext>
              </a:extLst>
            </p:cNvPr>
            <p:cNvSpPr txBox="1"/>
            <p:nvPr/>
          </p:nvSpPr>
          <p:spPr>
            <a:xfrm>
              <a:off x="10170617" y="6467222"/>
              <a:ext cx="19779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Secure Research Service</a:t>
              </a:r>
            </a:p>
          </p:txBody>
        </p:sp>
      </p:grpSp>
    </p:spTree>
    <p:extLst>
      <p:ext uri="{BB962C8B-B14F-4D97-AF65-F5344CB8AC3E}">
        <p14:creationId xmlns:p14="http://schemas.microsoft.com/office/powerpoint/2010/main" val="192010280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9D1F66-B289-4C37-B06A-FFF7FA567A11}"/>
              </a:ext>
            </a:extLst>
          </p:cNvPr>
          <p:cNvSpPr/>
          <p:nvPr/>
        </p:nvSpPr>
        <p:spPr>
          <a:xfrm>
            <a:off x="4406390" y="6209"/>
            <a:ext cx="3386573" cy="2743200"/>
          </a:xfrm>
          <a:prstGeom prst="rect">
            <a:avLst/>
          </a:prstGeom>
          <a:gradFill>
            <a:gsLst>
              <a:gs pos="100000">
                <a:schemeClr val="accent1">
                  <a:lumMod val="5000"/>
                  <a:lumOff val="95000"/>
                  <a:alpha val="20000"/>
                </a:schemeClr>
              </a:gs>
              <a:gs pos="2000">
                <a:srgbClr val="D32F2F">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B1C686F5-81D7-4B59-86B3-D5671362FAD3}"/>
              </a:ext>
            </a:extLst>
          </p:cNvPr>
          <p:cNvSpPr/>
          <p:nvPr/>
        </p:nvSpPr>
        <p:spPr>
          <a:xfrm>
            <a:off x="7782207" y="0"/>
            <a:ext cx="4419600" cy="2743200"/>
          </a:xfrm>
          <a:prstGeom prst="rect">
            <a:avLst/>
          </a:prstGeom>
          <a:gradFill>
            <a:gsLst>
              <a:gs pos="100000">
                <a:schemeClr val="accent1">
                  <a:lumMod val="5000"/>
                  <a:lumOff val="95000"/>
                </a:schemeClr>
              </a:gs>
              <a:gs pos="2000">
                <a:srgbClr val="0279AF">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8B328801-5E21-4628-A237-890BF89AD261}"/>
              </a:ext>
            </a:extLst>
          </p:cNvPr>
          <p:cNvSpPr/>
          <p:nvPr/>
        </p:nvSpPr>
        <p:spPr>
          <a:xfrm>
            <a:off x="7726764" y="3299664"/>
            <a:ext cx="4475044" cy="2743200"/>
          </a:xfrm>
          <a:prstGeom prst="rect">
            <a:avLst/>
          </a:prstGeom>
          <a:gradFill>
            <a:gsLst>
              <a:gs pos="0">
                <a:schemeClr val="accent1">
                  <a:lumMod val="5000"/>
                  <a:lumOff val="95000"/>
                </a:schemeClr>
              </a:gs>
              <a:gs pos="100000">
                <a:srgbClr val="9864A8">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17CB19D-1C5A-4EDA-ADFC-405D90D941CF}"/>
              </a:ext>
            </a:extLst>
          </p:cNvPr>
          <p:cNvSpPr/>
          <p:nvPr/>
        </p:nvSpPr>
        <p:spPr>
          <a:xfrm>
            <a:off x="-4960" y="3266194"/>
            <a:ext cx="4419600" cy="2743200"/>
          </a:xfrm>
          <a:prstGeom prst="rect">
            <a:avLst/>
          </a:prstGeom>
          <a:gradFill>
            <a:gsLst>
              <a:gs pos="0">
                <a:schemeClr val="accent1">
                  <a:lumMod val="5000"/>
                  <a:lumOff val="95000"/>
                </a:schemeClr>
              </a:gs>
              <a:gs pos="100000">
                <a:srgbClr val="FAD20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AD3A083C-7FAE-4E93-AE4D-77C90788B63B}"/>
              </a:ext>
            </a:extLst>
          </p:cNvPr>
          <p:cNvSpPr/>
          <p:nvPr/>
        </p:nvSpPr>
        <p:spPr>
          <a:xfrm>
            <a:off x="3728" y="0"/>
            <a:ext cx="4419600" cy="2743200"/>
          </a:xfrm>
          <a:prstGeom prst="rect">
            <a:avLst/>
          </a:prstGeom>
          <a:gradFill>
            <a:gsLst>
              <a:gs pos="100000">
                <a:schemeClr val="accent1">
                  <a:lumMod val="5000"/>
                  <a:lumOff val="95000"/>
                  <a:alpha val="20000"/>
                </a:schemeClr>
              </a:gs>
              <a:gs pos="2000">
                <a:srgbClr val="009C88">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25619794-B583-48C3-B363-B0AA75FB1F35}"/>
              </a:ext>
            </a:extLst>
          </p:cNvPr>
          <p:cNvSpPr/>
          <p:nvPr/>
        </p:nvSpPr>
        <p:spPr>
          <a:xfrm>
            <a:off x="3384120" y="762250"/>
            <a:ext cx="5511683" cy="5149139"/>
          </a:xfrm>
          <a:prstGeom prst="ellipse">
            <a:avLst/>
          </a:prstGeom>
          <a:noFill/>
          <a:ln>
            <a:solidFill>
              <a:schemeClr val="accent1">
                <a:shade val="50000"/>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57E98E7C-1765-DF49-9DE8-50055D39C9B0}"/>
              </a:ext>
            </a:extLst>
          </p:cNvPr>
          <p:cNvSpPr>
            <a:spLocks noGrp="1"/>
          </p:cNvSpPr>
          <p:nvPr>
            <p:ph type="ftr" sz="quarter" idx="3"/>
          </p:nvPr>
        </p:nvSpPr>
        <p:spPr/>
        <p:txBody>
          <a:bodyPr/>
          <a:lstStyle/>
          <a:p>
            <a:r>
              <a:rPr lang="en-US" dirty="0"/>
              <a:t> </a:t>
            </a:r>
          </a:p>
        </p:txBody>
      </p:sp>
      <p:sp>
        <p:nvSpPr>
          <p:cNvPr id="11" name="TextBox 10">
            <a:extLst>
              <a:ext uri="{FF2B5EF4-FFF2-40B4-BE49-F238E27FC236}">
                <a16:creationId xmlns:a16="http://schemas.microsoft.com/office/drawing/2014/main" id="{CB431059-358B-4C63-A631-AB19E6A253A6}"/>
              </a:ext>
            </a:extLst>
          </p:cNvPr>
          <p:cNvSpPr txBox="1"/>
          <p:nvPr/>
        </p:nvSpPr>
        <p:spPr>
          <a:xfrm>
            <a:off x="4344976" y="1846668"/>
            <a:ext cx="3736144" cy="1754326"/>
          </a:xfrm>
          <a:prstGeom prst="rect">
            <a:avLst/>
          </a:prstGeom>
          <a:noFill/>
        </p:spPr>
        <p:txBody>
          <a:bodyPr wrap="square" rtlCol="0">
            <a:spAutoFit/>
          </a:bodyPr>
          <a:lstStyle/>
          <a:p>
            <a:r>
              <a:rPr lang="en-GB" b="1" dirty="0"/>
              <a:t>Professor Paul Pharoah</a:t>
            </a:r>
          </a:p>
          <a:p>
            <a:r>
              <a:rPr lang="en-GB" dirty="0"/>
              <a:t>Professor of Cancer Epidemiology</a:t>
            </a:r>
          </a:p>
          <a:p>
            <a:r>
              <a:rPr lang="en-GB" dirty="0"/>
              <a:t>University of Cambridge</a:t>
            </a:r>
          </a:p>
          <a:p>
            <a:r>
              <a:rPr lang="en-GB" b="1" i="1" dirty="0"/>
              <a:t>“PREDICT: a prognostication and treatment benefit prediction model for breast cancer”</a:t>
            </a:r>
          </a:p>
        </p:txBody>
      </p:sp>
      <p:sp>
        <p:nvSpPr>
          <p:cNvPr id="16" name="TextBox 15">
            <a:extLst>
              <a:ext uri="{FF2B5EF4-FFF2-40B4-BE49-F238E27FC236}">
                <a16:creationId xmlns:a16="http://schemas.microsoft.com/office/drawing/2014/main" id="{DAEA491D-5D2A-4CA2-96C1-52173639D7FC}"/>
              </a:ext>
            </a:extLst>
          </p:cNvPr>
          <p:cNvSpPr txBox="1"/>
          <p:nvPr/>
        </p:nvSpPr>
        <p:spPr>
          <a:xfrm>
            <a:off x="9168947" y="350547"/>
            <a:ext cx="3178310" cy="2308324"/>
          </a:xfrm>
          <a:prstGeom prst="rect">
            <a:avLst/>
          </a:prstGeom>
          <a:noFill/>
        </p:spPr>
        <p:txBody>
          <a:bodyPr wrap="square" rtlCol="0">
            <a:spAutoFit/>
          </a:bodyPr>
          <a:lstStyle/>
          <a:p>
            <a:r>
              <a:rPr lang="en-US" dirty="0"/>
              <a:t>To develop a breast cancer prognostic model that could be implemented to enable clinicians and patients to estimate benefits of chemotherapy for targeted treatment 	</a:t>
            </a:r>
          </a:p>
          <a:p>
            <a:endParaRPr lang="en-GB" dirty="0"/>
          </a:p>
        </p:txBody>
      </p:sp>
      <p:sp>
        <p:nvSpPr>
          <p:cNvPr id="19" name="TextBox 18">
            <a:extLst>
              <a:ext uri="{FF2B5EF4-FFF2-40B4-BE49-F238E27FC236}">
                <a16:creationId xmlns:a16="http://schemas.microsoft.com/office/drawing/2014/main" id="{ABF4E9F1-F42F-4368-804E-2AE57AA19CE5}"/>
              </a:ext>
            </a:extLst>
          </p:cNvPr>
          <p:cNvSpPr txBox="1"/>
          <p:nvPr/>
        </p:nvSpPr>
        <p:spPr>
          <a:xfrm>
            <a:off x="9077188" y="3993947"/>
            <a:ext cx="2943233" cy="1754326"/>
          </a:xfrm>
          <a:prstGeom prst="rect">
            <a:avLst/>
          </a:prstGeom>
          <a:noFill/>
        </p:spPr>
        <p:txBody>
          <a:bodyPr wrap="square" rtlCol="0">
            <a:spAutoFit/>
          </a:bodyPr>
          <a:lstStyle/>
          <a:p>
            <a:pPr marL="285750" indent="-285750">
              <a:buFont typeface="Arial" panose="020B0604020202020204" pitchFamily="34" charset="0"/>
              <a:buChar char="•"/>
            </a:pPr>
            <a:r>
              <a:rPr lang="en-GB" i="1" dirty="0"/>
              <a:t>Breast cancer registration data</a:t>
            </a:r>
            <a:r>
              <a:rPr lang="en-GB" dirty="0"/>
              <a:t> Public Health England</a:t>
            </a:r>
          </a:p>
          <a:p>
            <a:pPr marL="285750" indent="-285750">
              <a:buFont typeface="Arial" panose="020B0604020202020204" pitchFamily="34" charset="0"/>
              <a:buChar char="•"/>
            </a:pPr>
            <a:r>
              <a:rPr lang="en-GB" i="1" dirty="0"/>
              <a:t>Death certification data</a:t>
            </a:r>
            <a:r>
              <a:rPr lang="en-GB" dirty="0"/>
              <a:t> Office for National Statistics</a:t>
            </a:r>
            <a:endParaRPr lang="en-GB" i="1" dirty="0"/>
          </a:p>
        </p:txBody>
      </p:sp>
      <p:grpSp>
        <p:nvGrpSpPr>
          <p:cNvPr id="13" name="Group 12">
            <a:extLst>
              <a:ext uri="{FF2B5EF4-FFF2-40B4-BE49-F238E27FC236}">
                <a16:creationId xmlns:a16="http://schemas.microsoft.com/office/drawing/2014/main" id="{A81C20DC-60C0-4C37-8CEB-95CFC0A1F393}"/>
              </a:ext>
            </a:extLst>
          </p:cNvPr>
          <p:cNvGrpSpPr/>
          <p:nvPr/>
        </p:nvGrpSpPr>
        <p:grpSpPr>
          <a:xfrm>
            <a:off x="2985342" y="1384450"/>
            <a:ext cx="1313050" cy="1293767"/>
            <a:chOff x="1087432" y="1053967"/>
            <a:chExt cx="1313050" cy="1293767"/>
          </a:xfrm>
        </p:grpSpPr>
        <p:sp>
          <p:nvSpPr>
            <p:cNvPr id="17" name="Oval 16">
              <a:extLst>
                <a:ext uri="{FF2B5EF4-FFF2-40B4-BE49-F238E27FC236}">
                  <a16:creationId xmlns:a16="http://schemas.microsoft.com/office/drawing/2014/main" id="{C809B64F-568B-4393-AD8D-EF26C510B825}"/>
                </a:ext>
              </a:extLst>
            </p:cNvPr>
            <p:cNvSpPr/>
            <p:nvPr/>
          </p:nvSpPr>
          <p:spPr>
            <a:xfrm>
              <a:off x="1087432" y="1053967"/>
              <a:ext cx="1313050" cy="1293767"/>
            </a:xfrm>
            <a:prstGeom prst="ellipse">
              <a:avLst/>
            </a:prstGeom>
            <a:solidFill>
              <a:schemeClr val="bg1"/>
            </a:solidFill>
            <a:ln w="63500">
              <a:solidFill>
                <a:srgbClr val="009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Group of people">
              <a:extLst>
                <a:ext uri="{FF2B5EF4-FFF2-40B4-BE49-F238E27FC236}">
                  <a16:creationId xmlns:a16="http://schemas.microsoft.com/office/drawing/2014/main" id="{16604E41-3898-4EF0-BF1B-026C32EC9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6757" y="1210173"/>
              <a:ext cx="914400" cy="914400"/>
            </a:xfrm>
            <a:prstGeom prst="rect">
              <a:avLst/>
            </a:prstGeom>
          </p:spPr>
        </p:pic>
      </p:grpSp>
      <p:grpSp>
        <p:nvGrpSpPr>
          <p:cNvPr id="12" name="Group 11">
            <a:extLst>
              <a:ext uri="{FF2B5EF4-FFF2-40B4-BE49-F238E27FC236}">
                <a16:creationId xmlns:a16="http://schemas.microsoft.com/office/drawing/2014/main" id="{F872A206-6F31-4179-9BDC-7EA4BE5DE218}"/>
              </a:ext>
            </a:extLst>
          </p:cNvPr>
          <p:cNvGrpSpPr/>
          <p:nvPr/>
        </p:nvGrpSpPr>
        <p:grpSpPr>
          <a:xfrm>
            <a:off x="3201715" y="3655867"/>
            <a:ext cx="1313049" cy="1293767"/>
            <a:chOff x="880356" y="3964604"/>
            <a:chExt cx="1313049" cy="1293767"/>
          </a:xfrm>
        </p:grpSpPr>
        <p:sp>
          <p:nvSpPr>
            <p:cNvPr id="20" name="Oval 19">
              <a:extLst>
                <a:ext uri="{FF2B5EF4-FFF2-40B4-BE49-F238E27FC236}">
                  <a16:creationId xmlns:a16="http://schemas.microsoft.com/office/drawing/2014/main" id="{A41A0730-9BAA-409F-882C-03400866F8EE}"/>
                </a:ext>
              </a:extLst>
            </p:cNvPr>
            <p:cNvSpPr/>
            <p:nvPr/>
          </p:nvSpPr>
          <p:spPr>
            <a:xfrm>
              <a:off x="880356" y="3964604"/>
              <a:ext cx="1313049" cy="1293767"/>
            </a:xfrm>
            <a:prstGeom prst="ellipse">
              <a:avLst/>
            </a:prstGeom>
            <a:solidFill>
              <a:schemeClr val="bg1"/>
            </a:solidFill>
            <a:ln w="63500">
              <a:solidFill>
                <a:srgbClr val="FAD2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Graphic 23" descr="Wireless">
              <a:extLst>
                <a:ext uri="{FF2B5EF4-FFF2-40B4-BE49-F238E27FC236}">
                  <a16:creationId xmlns:a16="http://schemas.microsoft.com/office/drawing/2014/main" id="{398BA08C-B51C-40DE-9313-5E8AA0EC9E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978" y="4093317"/>
              <a:ext cx="914400" cy="914400"/>
            </a:xfrm>
            <a:prstGeom prst="rect">
              <a:avLst/>
            </a:prstGeom>
          </p:spPr>
        </p:pic>
      </p:grpSp>
      <p:grpSp>
        <p:nvGrpSpPr>
          <p:cNvPr id="10" name="Group 9">
            <a:extLst>
              <a:ext uri="{FF2B5EF4-FFF2-40B4-BE49-F238E27FC236}">
                <a16:creationId xmlns:a16="http://schemas.microsoft.com/office/drawing/2014/main" id="{44447D9B-7B2B-44C2-A71D-CEE4F0F39244}"/>
              </a:ext>
            </a:extLst>
          </p:cNvPr>
          <p:cNvGrpSpPr/>
          <p:nvPr/>
        </p:nvGrpSpPr>
        <p:grpSpPr>
          <a:xfrm>
            <a:off x="7765159" y="3680411"/>
            <a:ext cx="1313049" cy="1293767"/>
            <a:chOff x="9378773" y="3335603"/>
            <a:chExt cx="1313049" cy="1293767"/>
          </a:xfrm>
        </p:grpSpPr>
        <p:sp>
          <p:nvSpPr>
            <p:cNvPr id="23" name="Oval 22">
              <a:extLst>
                <a:ext uri="{FF2B5EF4-FFF2-40B4-BE49-F238E27FC236}">
                  <a16:creationId xmlns:a16="http://schemas.microsoft.com/office/drawing/2014/main" id="{ED6D3AC0-0DE2-4741-8B98-FE3E971062F1}"/>
                </a:ext>
              </a:extLst>
            </p:cNvPr>
            <p:cNvSpPr/>
            <p:nvPr/>
          </p:nvSpPr>
          <p:spPr>
            <a:xfrm>
              <a:off x="9378773" y="3335603"/>
              <a:ext cx="1313049" cy="1293767"/>
            </a:xfrm>
            <a:prstGeom prst="ellipse">
              <a:avLst/>
            </a:prstGeom>
            <a:solidFill>
              <a:schemeClr val="bg1"/>
            </a:solidFill>
            <a:ln w="63500">
              <a:solidFill>
                <a:srgbClr val="98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descr="Download">
              <a:extLst>
                <a:ext uri="{FF2B5EF4-FFF2-40B4-BE49-F238E27FC236}">
                  <a16:creationId xmlns:a16="http://schemas.microsoft.com/office/drawing/2014/main" id="{FDE7A86B-352F-492F-8BA9-342622BCE2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91721" y="3507404"/>
              <a:ext cx="914400" cy="914400"/>
            </a:xfrm>
            <a:prstGeom prst="rect">
              <a:avLst/>
            </a:prstGeom>
          </p:spPr>
        </p:pic>
      </p:grpSp>
      <p:grpSp>
        <p:nvGrpSpPr>
          <p:cNvPr id="9" name="Group 8">
            <a:extLst>
              <a:ext uri="{FF2B5EF4-FFF2-40B4-BE49-F238E27FC236}">
                <a16:creationId xmlns:a16="http://schemas.microsoft.com/office/drawing/2014/main" id="{15DBF0D7-2193-494E-9AB7-2391889EAAC4}"/>
              </a:ext>
            </a:extLst>
          </p:cNvPr>
          <p:cNvGrpSpPr/>
          <p:nvPr/>
        </p:nvGrpSpPr>
        <p:grpSpPr>
          <a:xfrm>
            <a:off x="7803720" y="1371600"/>
            <a:ext cx="1313049" cy="1293767"/>
            <a:chOff x="9030065" y="581632"/>
            <a:chExt cx="1313049" cy="1293767"/>
          </a:xfrm>
        </p:grpSpPr>
        <p:sp>
          <p:nvSpPr>
            <p:cNvPr id="25" name="Oval 24">
              <a:extLst>
                <a:ext uri="{FF2B5EF4-FFF2-40B4-BE49-F238E27FC236}">
                  <a16:creationId xmlns:a16="http://schemas.microsoft.com/office/drawing/2014/main" id="{FB44560E-587D-4F2E-99BA-1885ED955F0D}"/>
                </a:ext>
              </a:extLst>
            </p:cNvPr>
            <p:cNvSpPr/>
            <p:nvPr/>
          </p:nvSpPr>
          <p:spPr>
            <a:xfrm>
              <a:off x="9030065" y="581632"/>
              <a:ext cx="1313049" cy="1293767"/>
            </a:xfrm>
            <a:prstGeom prst="ellipse">
              <a:avLst/>
            </a:prstGeom>
            <a:solidFill>
              <a:schemeClr val="bg1"/>
            </a:solidFill>
            <a:ln w="63500">
              <a:solidFill>
                <a:srgbClr val="027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Gears">
              <a:extLst>
                <a:ext uri="{FF2B5EF4-FFF2-40B4-BE49-F238E27FC236}">
                  <a16:creationId xmlns:a16="http://schemas.microsoft.com/office/drawing/2014/main" id="{F744E689-BD5B-4E03-A582-DCC81F3888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9389" y="752973"/>
              <a:ext cx="914400" cy="914400"/>
            </a:xfrm>
            <a:prstGeom prst="rect">
              <a:avLst/>
            </a:prstGeom>
          </p:spPr>
        </p:pic>
      </p:grpSp>
      <p:sp>
        <p:nvSpPr>
          <p:cNvPr id="27" name="TextBox 26">
            <a:extLst>
              <a:ext uri="{FF2B5EF4-FFF2-40B4-BE49-F238E27FC236}">
                <a16:creationId xmlns:a16="http://schemas.microsoft.com/office/drawing/2014/main" id="{8E1E8BDE-2651-48E9-A0FB-72FF0DE32CB6}"/>
              </a:ext>
            </a:extLst>
          </p:cNvPr>
          <p:cNvSpPr txBox="1"/>
          <p:nvPr/>
        </p:nvSpPr>
        <p:spPr>
          <a:xfrm>
            <a:off x="171579" y="3725188"/>
            <a:ext cx="3225165" cy="2585323"/>
          </a:xfrm>
          <a:prstGeom prst="rect">
            <a:avLst/>
          </a:prstGeom>
          <a:noFill/>
        </p:spPr>
        <p:txBody>
          <a:bodyPr wrap="square" rtlCol="0">
            <a:spAutoFit/>
          </a:bodyPr>
          <a:lstStyle/>
          <a:p>
            <a:pPr marL="285750" indent="-285750">
              <a:buFont typeface="Arial" panose="020B0604020202020204" pitchFamily="34" charset="0"/>
              <a:buChar char="•"/>
            </a:pPr>
            <a:r>
              <a:rPr lang="en-GB" dirty="0"/>
              <a:t>Results of the analysis were published in </a:t>
            </a:r>
            <a:r>
              <a:rPr lang="en-GB" i="1" dirty="0"/>
              <a:t>Breast  Research 2017</a:t>
            </a:r>
          </a:p>
          <a:p>
            <a:pPr marL="285750" indent="-285750">
              <a:buFont typeface="Arial" panose="020B0604020202020204" pitchFamily="34" charset="0"/>
              <a:buChar char="•"/>
            </a:pPr>
            <a:r>
              <a:rPr lang="en-GB" dirty="0"/>
              <a:t>Various regional and national media coverage, predict</a:t>
            </a:r>
          </a:p>
          <a:p>
            <a:pPr marL="285750" indent="-285750">
              <a:buFont typeface="Arial" panose="020B0604020202020204" pitchFamily="34" charset="0"/>
              <a:buChar char="•"/>
            </a:pPr>
            <a:r>
              <a:rPr lang="en-GB" dirty="0"/>
              <a:t>Predict Prostrate Cancer tool developed also using data from other countries 	</a:t>
            </a:r>
          </a:p>
          <a:p>
            <a:endParaRPr lang="en-GB" dirty="0"/>
          </a:p>
        </p:txBody>
      </p:sp>
      <p:pic>
        <p:nvPicPr>
          <p:cNvPr id="8" name="Picture 7" descr="A person smiling for the camera&#10;&#10;Description automatically generated">
            <a:extLst>
              <a:ext uri="{FF2B5EF4-FFF2-40B4-BE49-F238E27FC236}">
                <a16:creationId xmlns:a16="http://schemas.microsoft.com/office/drawing/2014/main" id="{2033154D-3E43-4609-998A-BD5BCC2812D4}"/>
              </a:ext>
            </a:extLst>
          </p:cNvPr>
          <p:cNvPicPr>
            <a:picLocks noChangeAspect="1"/>
          </p:cNvPicPr>
          <p:nvPr/>
        </p:nvPicPr>
        <p:blipFill rotWithShape="1">
          <a:blip r:embed="rId11">
            <a:grayscl/>
          </a:blip>
          <a:srcRect b="30211"/>
          <a:stretch/>
        </p:blipFill>
        <p:spPr>
          <a:xfrm>
            <a:off x="5355282" y="241703"/>
            <a:ext cx="1428452" cy="1495038"/>
          </a:xfrm>
          <a:prstGeom prst="ellipse">
            <a:avLst/>
          </a:prstGeom>
          <a:ln w="63500" cap="rnd">
            <a:solidFill>
              <a:srgbClr val="D32F2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TextBox 27">
            <a:extLst>
              <a:ext uri="{FF2B5EF4-FFF2-40B4-BE49-F238E27FC236}">
                <a16:creationId xmlns:a16="http://schemas.microsoft.com/office/drawing/2014/main" id="{780CF79F-B39E-43D1-9618-59749F09EEAD}"/>
              </a:ext>
            </a:extLst>
          </p:cNvPr>
          <p:cNvSpPr txBox="1"/>
          <p:nvPr/>
        </p:nvSpPr>
        <p:spPr>
          <a:xfrm>
            <a:off x="-10285" y="242749"/>
            <a:ext cx="3238719" cy="3416320"/>
          </a:xfrm>
          <a:prstGeom prst="rect">
            <a:avLst/>
          </a:prstGeom>
          <a:noFill/>
        </p:spPr>
        <p:txBody>
          <a:bodyPr wrap="square" rtlCol="0">
            <a:spAutoFit/>
          </a:bodyPr>
          <a:lstStyle/>
          <a:p>
            <a:pPr marL="285750" indent="-285750">
              <a:buFont typeface="Arial" panose="020B0604020202020204" pitchFamily="34" charset="0"/>
              <a:buChar char="•"/>
            </a:pPr>
            <a:r>
              <a:rPr lang="en-US" dirty="0"/>
              <a:t>On a pro rata basis approx. 4-5,000 NHS patients would have been offered chemotherapy who otherwise would not have and 7-8,000 spared chemotherapy since 2013. </a:t>
            </a:r>
          </a:p>
          <a:p>
            <a:pPr marL="285750" indent="-285750">
              <a:buFont typeface="Arial" panose="020B0604020202020204" pitchFamily="34" charset="0"/>
              <a:buChar char="•"/>
            </a:pPr>
            <a:r>
              <a:rPr lang="en-US" dirty="0"/>
              <a:t>The tool has been used over 820,000 times around the world. 	</a:t>
            </a:r>
          </a:p>
          <a:p>
            <a:r>
              <a:rPr lang="en-US" dirty="0"/>
              <a:t>	</a:t>
            </a:r>
          </a:p>
          <a:p>
            <a:r>
              <a:rPr lang="en-GB" dirty="0"/>
              <a:t> </a:t>
            </a:r>
          </a:p>
        </p:txBody>
      </p:sp>
    </p:spTree>
    <p:extLst>
      <p:ext uri="{BB962C8B-B14F-4D97-AF65-F5344CB8AC3E}">
        <p14:creationId xmlns:p14="http://schemas.microsoft.com/office/powerpoint/2010/main" val="342595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9D1F66-B289-4C37-B06A-FFF7FA567A11}"/>
              </a:ext>
            </a:extLst>
          </p:cNvPr>
          <p:cNvSpPr/>
          <p:nvPr/>
        </p:nvSpPr>
        <p:spPr>
          <a:xfrm>
            <a:off x="4406390" y="6209"/>
            <a:ext cx="3386573" cy="2743200"/>
          </a:xfrm>
          <a:prstGeom prst="rect">
            <a:avLst/>
          </a:prstGeom>
          <a:gradFill>
            <a:gsLst>
              <a:gs pos="100000">
                <a:schemeClr val="accent1">
                  <a:lumMod val="5000"/>
                  <a:lumOff val="95000"/>
                  <a:alpha val="20000"/>
                </a:schemeClr>
              </a:gs>
              <a:gs pos="2000">
                <a:srgbClr val="D32F2F">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B1C686F5-81D7-4B59-86B3-D5671362FAD3}"/>
              </a:ext>
            </a:extLst>
          </p:cNvPr>
          <p:cNvSpPr/>
          <p:nvPr/>
        </p:nvSpPr>
        <p:spPr>
          <a:xfrm>
            <a:off x="7782207" y="0"/>
            <a:ext cx="4419600" cy="2743200"/>
          </a:xfrm>
          <a:prstGeom prst="rect">
            <a:avLst/>
          </a:prstGeom>
          <a:gradFill>
            <a:gsLst>
              <a:gs pos="97000">
                <a:schemeClr val="accent1">
                  <a:lumMod val="5000"/>
                  <a:lumOff val="95000"/>
                </a:schemeClr>
              </a:gs>
              <a:gs pos="74000">
                <a:schemeClr val="accent1">
                  <a:lumMod val="5000"/>
                  <a:lumOff val="95000"/>
                </a:schemeClr>
              </a:gs>
              <a:gs pos="0">
                <a:srgbClr val="0279AF">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8B328801-5E21-4628-A237-890BF89AD261}"/>
              </a:ext>
            </a:extLst>
          </p:cNvPr>
          <p:cNvSpPr/>
          <p:nvPr/>
        </p:nvSpPr>
        <p:spPr>
          <a:xfrm>
            <a:off x="7726764" y="3299664"/>
            <a:ext cx="4475044" cy="2743200"/>
          </a:xfrm>
          <a:prstGeom prst="rect">
            <a:avLst/>
          </a:prstGeom>
          <a:gradFill>
            <a:gsLst>
              <a:gs pos="0">
                <a:schemeClr val="accent1">
                  <a:lumMod val="5000"/>
                  <a:lumOff val="95000"/>
                </a:schemeClr>
              </a:gs>
              <a:gs pos="100000">
                <a:srgbClr val="9864A8">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17CB19D-1C5A-4EDA-ADFC-405D90D941CF}"/>
              </a:ext>
            </a:extLst>
          </p:cNvPr>
          <p:cNvSpPr/>
          <p:nvPr/>
        </p:nvSpPr>
        <p:spPr>
          <a:xfrm>
            <a:off x="-4960" y="3266194"/>
            <a:ext cx="4419600" cy="2743200"/>
          </a:xfrm>
          <a:prstGeom prst="rect">
            <a:avLst/>
          </a:prstGeom>
          <a:gradFill>
            <a:gsLst>
              <a:gs pos="0">
                <a:schemeClr val="accent1">
                  <a:lumMod val="5000"/>
                  <a:lumOff val="95000"/>
                </a:schemeClr>
              </a:gs>
              <a:gs pos="100000">
                <a:srgbClr val="FAD20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AD3A083C-7FAE-4E93-AE4D-77C90788B63B}"/>
              </a:ext>
            </a:extLst>
          </p:cNvPr>
          <p:cNvSpPr/>
          <p:nvPr/>
        </p:nvSpPr>
        <p:spPr>
          <a:xfrm>
            <a:off x="3728" y="0"/>
            <a:ext cx="4419600" cy="2743200"/>
          </a:xfrm>
          <a:prstGeom prst="rect">
            <a:avLst/>
          </a:prstGeom>
          <a:gradFill>
            <a:gsLst>
              <a:gs pos="100000">
                <a:schemeClr val="accent1">
                  <a:lumMod val="5000"/>
                  <a:lumOff val="95000"/>
                  <a:alpha val="20000"/>
                </a:schemeClr>
              </a:gs>
              <a:gs pos="2000">
                <a:srgbClr val="009C88">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25619794-B583-48C3-B363-B0AA75FB1F35}"/>
              </a:ext>
            </a:extLst>
          </p:cNvPr>
          <p:cNvSpPr/>
          <p:nvPr/>
        </p:nvSpPr>
        <p:spPr>
          <a:xfrm>
            <a:off x="3384120" y="762250"/>
            <a:ext cx="5511683" cy="5149139"/>
          </a:xfrm>
          <a:prstGeom prst="ellipse">
            <a:avLst/>
          </a:prstGeom>
          <a:noFill/>
          <a:ln>
            <a:solidFill>
              <a:schemeClr val="accent1">
                <a:shade val="50000"/>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57E98E7C-1765-DF49-9DE8-50055D39C9B0}"/>
              </a:ext>
            </a:extLst>
          </p:cNvPr>
          <p:cNvSpPr>
            <a:spLocks noGrp="1"/>
          </p:cNvSpPr>
          <p:nvPr>
            <p:ph type="ftr" sz="quarter" idx="3"/>
          </p:nvPr>
        </p:nvSpPr>
        <p:spPr/>
        <p:txBody>
          <a:bodyPr/>
          <a:lstStyle/>
          <a:p>
            <a:r>
              <a:rPr lang="en-US" dirty="0"/>
              <a:t> </a:t>
            </a:r>
          </a:p>
        </p:txBody>
      </p:sp>
      <p:sp>
        <p:nvSpPr>
          <p:cNvPr id="11" name="TextBox 10">
            <a:extLst>
              <a:ext uri="{FF2B5EF4-FFF2-40B4-BE49-F238E27FC236}">
                <a16:creationId xmlns:a16="http://schemas.microsoft.com/office/drawing/2014/main" id="{CB431059-358B-4C63-A631-AB19E6A253A6}"/>
              </a:ext>
            </a:extLst>
          </p:cNvPr>
          <p:cNvSpPr txBox="1"/>
          <p:nvPr/>
        </p:nvSpPr>
        <p:spPr>
          <a:xfrm>
            <a:off x="4438963" y="1798252"/>
            <a:ext cx="3736144" cy="369332"/>
          </a:xfrm>
          <a:prstGeom prst="rect">
            <a:avLst/>
          </a:prstGeom>
          <a:noFill/>
        </p:spPr>
        <p:txBody>
          <a:bodyPr wrap="square" rtlCol="0">
            <a:spAutoFit/>
          </a:bodyPr>
          <a:lstStyle/>
          <a:p>
            <a:endParaRPr lang="en-GB" b="1" i="1" dirty="0"/>
          </a:p>
        </p:txBody>
      </p:sp>
      <p:sp>
        <p:nvSpPr>
          <p:cNvPr id="16" name="TextBox 15">
            <a:extLst>
              <a:ext uri="{FF2B5EF4-FFF2-40B4-BE49-F238E27FC236}">
                <a16:creationId xmlns:a16="http://schemas.microsoft.com/office/drawing/2014/main" id="{DAEA491D-5D2A-4CA2-96C1-52173639D7FC}"/>
              </a:ext>
            </a:extLst>
          </p:cNvPr>
          <p:cNvSpPr txBox="1"/>
          <p:nvPr/>
        </p:nvSpPr>
        <p:spPr>
          <a:xfrm>
            <a:off x="9097885" y="621412"/>
            <a:ext cx="3178310" cy="1200329"/>
          </a:xfrm>
          <a:prstGeom prst="rect">
            <a:avLst/>
          </a:prstGeom>
          <a:noFill/>
        </p:spPr>
        <p:txBody>
          <a:bodyPr wrap="square" rtlCol="0">
            <a:spAutoFit/>
          </a:bodyPr>
          <a:lstStyle/>
          <a:p>
            <a:r>
              <a:rPr lang="en-GB" dirty="0"/>
              <a:t>Annual Report of European Small and Medium Enterprises (SMEs) for the European Commission</a:t>
            </a:r>
          </a:p>
        </p:txBody>
      </p:sp>
      <p:grpSp>
        <p:nvGrpSpPr>
          <p:cNvPr id="13" name="Group 12">
            <a:extLst>
              <a:ext uri="{FF2B5EF4-FFF2-40B4-BE49-F238E27FC236}">
                <a16:creationId xmlns:a16="http://schemas.microsoft.com/office/drawing/2014/main" id="{A81C20DC-60C0-4C37-8CEB-95CFC0A1F393}"/>
              </a:ext>
            </a:extLst>
          </p:cNvPr>
          <p:cNvGrpSpPr/>
          <p:nvPr/>
        </p:nvGrpSpPr>
        <p:grpSpPr>
          <a:xfrm>
            <a:off x="3138842" y="1353257"/>
            <a:ext cx="1313050" cy="1293767"/>
            <a:chOff x="1087432" y="1053967"/>
            <a:chExt cx="1313050" cy="1293767"/>
          </a:xfrm>
        </p:grpSpPr>
        <p:sp>
          <p:nvSpPr>
            <p:cNvPr id="17" name="Oval 16">
              <a:extLst>
                <a:ext uri="{FF2B5EF4-FFF2-40B4-BE49-F238E27FC236}">
                  <a16:creationId xmlns:a16="http://schemas.microsoft.com/office/drawing/2014/main" id="{C809B64F-568B-4393-AD8D-EF26C510B825}"/>
                </a:ext>
              </a:extLst>
            </p:cNvPr>
            <p:cNvSpPr/>
            <p:nvPr/>
          </p:nvSpPr>
          <p:spPr>
            <a:xfrm>
              <a:off x="1087432" y="1053967"/>
              <a:ext cx="1313050" cy="1293767"/>
            </a:xfrm>
            <a:prstGeom prst="ellipse">
              <a:avLst/>
            </a:prstGeom>
            <a:solidFill>
              <a:schemeClr val="bg1"/>
            </a:solidFill>
            <a:ln w="63500">
              <a:solidFill>
                <a:srgbClr val="009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Group of people">
              <a:extLst>
                <a:ext uri="{FF2B5EF4-FFF2-40B4-BE49-F238E27FC236}">
                  <a16:creationId xmlns:a16="http://schemas.microsoft.com/office/drawing/2014/main" id="{16604E41-3898-4EF0-BF1B-026C32EC9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6757" y="1210173"/>
              <a:ext cx="914400" cy="914400"/>
            </a:xfrm>
            <a:prstGeom prst="rect">
              <a:avLst/>
            </a:prstGeom>
          </p:spPr>
        </p:pic>
      </p:grpSp>
      <p:grpSp>
        <p:nvGrpSpPr>
          <p:cNvPr id="12" name="Group 11">
            <a:extLst>
              <a:ext uri="{FF2B5EF4-FFF2-40B4-BE49-F238E27FC236}">
                <a16:creationId xmlns:a16="http://schemas.microsoft.com/office/drawing/2014/main" id="{F872A206-6F31-4179-9BDC-7EA4BE5DE218}"/>
              </a:ext>
            </a:extLst>
          </p:cNvPr>
          <p:cNvGrpSpPr/>
          <p:nvPr/>
        </p:nvGrpSpPr>
        <p:grpSpPr>
          <a:xfrm>
            <a:off x="3201715" y="3655867"/>
            <a:ext cx="1313049" cy="1293767"/>
            <a:chOff x="880356" y="3964604"/>
            <a:chExt cx="1313049" cy="1293767"/>
          </a:xfrm>
        </p:grpSpPr>
        <p:sp>
          <p:nvSpPr>
            <p:cNvPr id="20" name="Oval 19">
              <a:extLst>
                <a:ext uri="{FF2B5EF4-FFF2-40B4-BE49-F238E27FC236}">
                  <a16:creationId xmlns:a16="http://schemas.microsoft.com/office/drawing/2014/main" id="{A41A0730-9BAA-409F-882C-03400866F8EE}"/>
                </a:ext>
              </a:extLst>
            </p:cNvPr>
            <p:cNvSpPr/>
            <p:nvPr/>
          </p:nvSpPr>
          <p:spPr>
            <a:xfrm>
              <a:off x="880356" y="3964604"/>
              <a:ext cx="1313049" cy="1293767"/>
            </a:xfrm>
            <a:prstGeom prst="ellipse">
              <a:avLst/>
            </a:prstGeom>
            <a:solidFill>
              <a:schemeClr val="bg1"/>
            </a:solidFill>
            <a:ln w="63500">
              <a:solidFill>
                <a:srgbClr val="FAD2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Graphic 23" descr="Wireless">
              <a:extLst>
                <a:ext uri="{FF2B5EF4-FFF2-40B4-BE49-F238E27FC236}">
                  <a16:creationId xmlns:a16="http://schemas.microsoft.com/office/drawing/2014/main" id="{398BA08C-B51C-40DE-9313-5E8AA0EC9E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978" y="4093317"/>
              <a:ext cx="914400" cy="914400"/>
            </a:xfrm>
            <a:prstGeom prst="rect">
              <a:avLst/>
            </a:prstGeom>
          </p:spPr>
        </p:pic>
      </p:grpSp>
      <p:grpSp>
        <p:nvGrpSpPr>
          <p:cNvPr id="10" name="Group 9">
            <a:extLst>
              <a:ext uri="{FF2B5EF4-FFF2-40B4-BE49-F238E27FC236}">
                <a16:creationId xmlns:a16="http://schemas.microsoft.com/office/drawing/2014/main" id="{44447D9B-7B2B-44C2-A71D-CEE4F0F39244}"/>
              </a:ext>
            </a:extLst>
          </p:cNvPr>
          <p:cNvGrpSpPr/>
          <p:nvPr/>
        </p:nvGrpSpPr>
        <p:grpSpPr>
          <a:xfrm>
            <a:off x="7765159" y="3680411"/>
            <a:ext cx="1313049" cy="1293767"/>
            <a:chOff x="9378773" y="3335603"/>
            <a:chExt cx="1313049" cy="1293767"/>
          </a:xfrm>
        </p:grpSpPr>
        <p:sp>
          <p:nvSpPr>
            <p:cNvPr id="23" name="Oval 22">
              <a:extLst>
                <a:ext uri="{FF2B5EF4-FFF2-40B4-BE49-F238E27FC236}">
                  <a16:creationId xmlns:a16="http://schemas.microsoft.com/office/drawing/2014/main" id="{ED6D3AC0-0DE2-4741-8B98-FE3E971062F1}"/>
                </a:ext>
              </a:extLst>
            </p:cNvPr>
            <p:cNvSpPr/>
            <p:nvPr/>
          </p:nvSpPr>
          <p:spPr>
            <a:xfrm>
              <a:off x="9378773" y="3335603"/>
              <a:ext cx="1313049" cy="1293767"/>
            </a:xfrm>
            <a:prstGeom prst="ellipse">
              <a:avLst/>
            </a:prstGeom>
            <a:solidFill>
              <a:schemeClr val="bg1"/>
            </a:solidFill>
            <a:ln w="63500">
              <a:solidFill>
                <a:srgbClr val="98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descr="Download">
              <a:extLst>
                <a:ext uri="{FF2B5EF4-FFF2-40B4-BE49-F238E27FC236}">
                  <a16:creationId xmlns:a16="http://schemas.microsoft.com/office/drawing/2014/main" id="{FDE7A86B-352F-492F-8BA9-342622BCE2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91721" y="3507404"/>
              <a:ext cx="914400" cy="914400"/>
            </a:xfrm>
            <a:prstGeom prst="rect">
              <a:avLst/>
            </a:prstGeom>
          </p:spPr>
        </p:pic>
      </p:grpSp>
      <p:grpSp>
        <p:nvGrpSpPr>
          <p:cNvPr id="9" name="Group 8">
            <a:extLst>
              <a:ext uri="{FF2B5EF4-FFF2-40B4-BE49-F238E27FC236}">
                <a16:creationId xmlns:a16="http://schemas.microsoft.com/office/drawing/2014/main" id="{15DBF0D7-2193-494E-9AB7-2391889EAAC4}"/>
              </a:ext>
            </a:extLst>
          </p:cNvPr>
          <p:cNvGrpSpPr/>
          <p:nvPr/>
        </p:nvGrpSpPr>
        <p:grpSpPr>
          <a:xfrm>
            <a:off x="7803720" y="1371600"/>
            <a:ext cx="1313049" cy="1293767"/>
            <a:chOff x="9030065" y="581632"/>
            <a:chExt cx="1313049" cy="1293767"/>
          </a:xfrm>
        </p:grpSpPr>
        <p:sp>
          <p:nvSpPr>
            <p:cNvPr id="25" name="Oval 24">
              <a:extLst>
                <a:ext uri="{FF2B5EF4-FFF2-40B4-BE49-F238E27FC236}">
                  <a16:creationId xmlns:a16="http://schemas.microsoft.com/office/drawing/2014/main" id="{FB44560E-587D-4F2E-99BA-1885ED955F0D}"/>
                </a:ext>
              </a:extLst>
            </p:cNvPr>
            <p:cNvSpPr/>
            <p:nvPr/>
          </p:nvSpPr>
          <p:spPr>
            <a:xfrm>
              <a:off x="9030065" y="581632"/>
              <a:ext cx="1313049" cy="1293767"/>
            </a:xfrm>
            <a:prstGeom prst="ellipse">
              <a:avLst/>
            </a:prstGeom>
            <a:solidFill>
              <a:schemeClr val="bg1"/>
            </a:solidFill>
            <a:ln w="63500">
              <a:solidFill>
                <a:srgbClr val="027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Gears">
              <a:extLst>
                <a:ext uri="{FF2B5EF4-FFF2-40B4-BE49-F238E27FC236}">
                  <a16:creationId xmlns:a16="http://schemas.microsoft.com/office/drawing/2014/main" id="{F744E689-BD5B-4E03-A582-DCC81F3888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9389" y="752973"/>
              <a:ext cx="914400" cy="914400"/>
            </a:xfrm>
            <a:prstGeom prst="rect">
              <a:avLst/>
            </a:prstGeom>
          </p:spPr>
        </p:pic>
      </p:grpSp>
      <p:sp>
        <p:nvSpPr>
          <p:cNvPr id="27" name="TextBox 26">
            <a:extLst>
              <a:ext uri="{FF2B5EF4-FFF2-40B4-BE49-F238E27FC236}">
                <a16:creationId xmlns:a16="http://schemas.microsoft.com/office/drawing/2014/main" id="{8E1E8BDE-2651-48E9-A0FB-72FF0DE32CB6}"/>
              </a:ext>
            </a:extLst>
          </p:cNvPr>
          <p:cNvSpPr txBox="1"/>
          <p:nvPr/>
        </p:nvSpPr>
        <p:spPr>
          <a:xfrm>
            <a:off x="171579" y="3725188"/>
            <a:ext cx="3225165" cy="2031325"/>
          </a:xfrm>
          <a:prstGeom prst="rect">
            <a:avLst/>
          </a:prstGeom>
          <a:noFill/>
        </p:spPr>
        <p:txBody>
          <a:bodyPr wrap="square" rtlCol="0">
            <a:spAutoFit/>
          </a:bodyPr>
          <a:lstStyle/>
          <a:p>
            <a:pPr marL="285750" indent="-285750">
              <a:buFont typeface="Arial" panose="020B0604020202020204" pitchFamily="34" charset="0"/>
              <a:buChar char="•"/>
            </a:pPr>
            <a:r>
              <a:rPr lang="en-GB" dirty="0"/>
              <a:t>Published European Commission website  </a:t>
            </a:r>
            <a:r>
              <a:rPr lang="en-GB" dirty="0">
                <a:hlinkClick r:id="rId11">
                  <a:extLst>
                    <a:ext uri="{A12FA001-AC4F-418D-AE19-62706E023703}">
                      <ahyp:hlinkClr xmlns:ahyp="http://schemas.microsoft.com/office/drawing/2018/hyperlinkcolor" val="tx"/>
                    </a:ext>
                  </a:extLst>
                </a:hlinkClick>
              </a:rPr>
              <a:t>https://ec.europa.eu/growth/smes/business-friendly-environment/performance-review_en#annual-report</a:t>
            </a:r>
            <a:r>
              <a:rPr lang="en-GB" dirty="0"/>
              <a:t> </a:t>
            </a:r>
          </a:p>
          <a:p>
            <a:endParaRPr lang="en-GB" dirty="0"/>
          </a:p>
        </p:txBody>
      </p:sp>
      <p:sp>
        <p:nvSpPr>
          <p:cNvPr id="28" name="TextBox 27">
            <a:extLst>
              <a:ext uri="{FF2B5EF4-FFF2-40B4-BE49-F238E27FC236}">
                <a16:creationId xmlns:a16="http://schemas.microsoft.com/office/drawing/2014/main" id="{780CF79F-B39E-43D1-9618-59749F09EEAD}"/>
              </a:ext>
            </a:extLst>
          </p:cNvPr>
          <p:cNvSpPr txBox="1"/>
          <p:nvPr/>
        </p:nvSpPr>
        <p:spPr>
          <a:xfrm>
            <a:off x="-10285" y="242749"/>
            <a:ext cx="3695979" cy="2862322"/>
          </a:xfrm>
          <a:prstGeom prst="rect">
            <a:avLst/>
          </a:prstGeom>
          <a:noFill/>
        </p:spPr>
        <p:txBody>
          <a:bodyPr wrap="square" rtlCol="0">
            <a:spAutoFit/>
          </a:bodyPr>
          <a:lstStyle/>
          <a:p>
            <a:pPr marL="285750" indent="-285750">
              <a:buFont typeface="Arial" panose="020B0604020202020204" pitchFamily="34" charset="0"/>
              <a:buChar char="•"/>
            </a:pPr>
            <a:r>
              <a:rPr lang="en-GB" dirty="0"/>
              <a:t>Annual review of the performance of SME sector and national policy developments in the EU28 Member States and other European countries.</a:t>
            </a:r>
          </a:p>
          <a:p>
            <a:pPr marL="285750" indent="-285750">
              <a:buFont typeface="Arial" panose="020B0604020202020204" pitchFamily="34" charset="0"/>
              <a:buChar char="•"/>
            </a:pPr>
            <a:r>
              <a:rPr lang="en-GB" dirty="0"/>
              <a:t>Conclusions on factors   influencing growth of SMEs to inform UK and EU policy and  annual review of the SME sector and the </a:t>
            </a:r>
            <a:r>
              <a:rPr lang="en-GB" u="sng" dirty="0">
                <a:hlinkClick r:id="rId12"/>
              </a:rPr>
              <a:t>Small Business Act</a:t>
            </a:r>
            <a:r>
              <a:rPr lang="en-GB" dirty="0"/>
              <a:t> (SBA).</a:t>
            </a:r>
          </a:p>
        </p:txBody>
      </p:sp>
      <p:sp>
        <p:nvSpPr>
          <p:cNvPr id="19" name="TextBox 18">
            <a:extLst>
              <a:ext uri="{FF2B5EF4-FFF2-40B4-BE49-F238E27FC236}">
                <a16:creationId xmlns:a16="http://schemas.microsoft.com/office/drawing/2014/main" id="{ABF4E9F1-F42F-4368-804E-2AE57AA19CE5}"/>
              </a:ext>
            </a:extLst>
          </p:cNvPr>
          <p:cNvSpPr txBox="1"/>
          <p:nvPr/>
        </p:nvSpPr>
        <p:spPr>
          <a:xfrm>
            <a:off x="9095256" y="3928265"/>
            <a:ext cx="3299493" cy="1200329"/>
          </a:xfrm>
          <a:prstGeom prst="rect">
            <a:avLst/>
          </a:prstGeom>
          <a:noFill/>
        </p:spPr>
        <p:txBody>
          <a:bodyPr wrap="square" rtlCol="0">
            <a:spAutoFit/>
          </a:bodyPr>
          <a:lstStyle/>
          <a:p>
            <a:pPr marL="285750" indent="-285750">
              <a:buFont typeface="Arial" panose="020B0604020202020204" pitchFamily="34" charset="0"/>
              <a:buChar char="•"/>
            </a:pPr>
            <a:r>
              <a:rPr lang="en-GB" i="1" dirty="0"/>
              <a:t>ONS Business Structure Database</a:t>
            </a:r>
          </a:p>
          <a:p>
            <a:pPr marL="285750" indent="-285750">
              <a:buFont typeface="Arial" panose="020B0604020202020204" pitchFamily="34" charset="0"/>
              <a:buChar char="•"/>
            </a:pPr>
            <a:r>
              <a:rPr lang="en-GB" i="1" dirty="0"/>
              <a:t>Other Member State and Eurostat data</a:t>
            </a:r>
          </a:p>
        </p:txBody>
      </p:sp>
      <p:sp>
        <p:nvSpPr>
          <p:cNvPr id="2" name="TextBox 1">
            <a:extLst>
              <a:ext uri="{FF2B5EF4-FFF2-40B4-BE49-F238E27FC236}">
                <a16:creationId xmlns:a16="http://schemas.microsoft.com/office/drawing/2014/main" id="{471EE798-6082-4CAD-BA13-FEA8C03EB98A}"/>
              </a:ext>
            </a:extLst>
          </p:cNvPr>
          <p:cNvSpPr txBox="1"/>
          <p:nvPr/>
        </p:nvSpPr>
        <p:spPr>
          <a:xfrm>
            <a:off x="5138928" y="1207008"/>
            <a:ext cx="1944096" cy="646331"/>
          </a:xfrm>
          <a:prstGeom prst="rect">
            <a:avLst/>
          </a:prstGeom>
          <a:noFill/>
        </p:spPr>
        <p:txBody>
          <a:bodyPr wrap="square" rtlCol="0">
            <a:spAutoFit/>
          </a:bodyPr>
          <a:lstStyle/>
          <a:p>
            <a:r>
              <a:rPr lang="en-GB" dirty="0"/>
              <a:t>Jenna Julius</a:t>
            </a:r>
          </a:p>
          <a:p>
            <a:r>
              <a:rPr lang="en-GB" dirty="0"/>
              <a:t>London Economics</a:t>
            </a:r>
          </a:p>
        </p:txBody>
      </p:sp>
    </p:spTree>
    <p:extLst>
      <p:ext uri="{BB962C8B-B14F-4D97-AF65-F5344CB8AC3E}">
        <p14:creationId xmlns:p14="http://schemas.microsoft.com/office/powerpoint/2010/main" val="253962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B5F4-F7B1-49EC-970A-EF362038FA5B}"/>
              </a:ext>
            </a:extLst>
          </p:cNvPr>
          <p:cNvSpPr>
            <a:spLocks noGrp="1"/>
          </p:cNvSpPr>
          <p:nvPr>
            <p:ph type="title"/>
          </p:nvPr>
        </p:nvSpPr>
        <p:spPr>
          <a:xfrm>
            <a:off x="838200" y="246274"/>
            <a:ext cx="10515600" cy="1238198"/>
          </a:xfrm>
        </p:spPr>
        <p:txBody>
          <a:bodyPr>
            <a:normAutofit/>
          </a:bodyPr>
          <a:lstStyle/>
          <a:p>
            <a:r>
              <a:rPr lang="en-GB" dirty="0"/>
              <a:t>Governance framework for granular data in the UK</a:t>
            </a:r>
          </a:p>
        </p:txBody>
      </p:sp>
      <p:sp>
        <p:nvSpPr>
          <p:cNvPr id="3" name="Content Placeholder 2">
            <a:extLst>
              <a:ext uri="{FF2B5EF4-FFF2-40B4-BE49-F238E27FC236}">
                <a16:creationId xmlns:a16="http://schemas.microsoft.com/office/drawing/2014/main" id="{98033E50-B658-4F37-BC5E-E70D9F6D55D3}"/>
              </a:ext>
            </a:extLst>
          </p:cNvPr>
          <p:cNvSpPr>
            <a:spLocks noGrp="1"/>
          </p:cNvSpPr>
          <p:nvPr>
            <p:ph idx="1"/>
          </p:nvPr>
        </p:nvSpPr>
        <p:spPr>
          <a:xfrm>
            <a:off x="838200" y="2100105"/>
            <a:ext cx="10515600" cy="4076858"/>
          </a:xfrm>
        </p:spPr>
        <p:txBody>
          <a:bodyPr/>
          <a:lstStyle/>
          <a:p>
            <a:r>
              <a:rPr lang="en-GB" dirty="0"/>
              <a:t>Access to granular data in the UK is regulated through established legal gateways;</a:t>
            </a:r>
          </a:p>
          <a:p>
            <a:pPr lvl="1"/>
            <a:r>
              <a:rPr lang="en-GB" dirty="0"/>
              <a:t>Statistics and Registration Services Act, 2007 – </a:t>
            </a:r>
            <a:r>
              <a:rPr lang="en-GB" i="1" dirty="0"/>
              <a:t>established the UK Statistics Authority, formalised a central statistical system</a:t>
            </a:r>
          </a:p>
          <a:p>
            <a:pPr lvl="1"/>
            <a:r>
              <a:rPr lang="en-GB" dirty="0"/>
              <a:t>Digital Economy Act, 2017 – </a:t>
            </a:r>
            <a:r>
              <a:rPr lang="en-GB" i="1" dirty="0"/>
              <a:t>created a regulatory framework governing the provision of, access to, and use of granular data for research</a:t>
            </a:r>
          </a:p>
          <a:p>
            <a:pPr lvl="1"/>
            <a:r>
              <a:rPr lang="en-GB" dirty="0"/>
              <a:t>Other gateways including Ministerial Directive, Eurostat, precedent, etc.</a:t>
            </a:r>
          </a:p>
          <a:p>
            <a:endParaRPr lang="en-GB" dirty="0"/>
          </a:p>
          <a:p>
            <a:endParaRPr lang="en-GB" dirty="0"/>
          </a:p>
        </p:txBody>
      </p:sp>
      <p:grpSp>
        <p:nvGrpSpPr>
          <p:cNvPr id="5" name="Group 4">
            <a:extLst>
              <a:ext uri="{FF2B5EF4-FFF2-40B4-BE49-F238E27FC236}">
                <a16:creationId xmlns:a16="http://schemas.microsoft.com/office/drawing/2014/main" id="{5DA296A0-549C-46B4-8276-8DD97EF58B98}"/>
              </a:ext>
            </a:extLst>
          </p:cNvPr>
          <p:cNvGrpSpPr/>
          <p:nvPr/>
        </p:nvGrpSpPr>
        <p:grpSpPr>
          <a:xfrm>
            <a:off x="10011060" y="5726392"/>
            <a:ext cx="1977914" cy="1050474"/>
            <a:chOff x="10170617" y="5724525"/>
            <a:chExt cx="1977914" cy="1050474"/>
          </a:xfrm>
        </p:grpSpPr>
        <p:pic>
          <p:nvPicPr>
            <p:cNvPr id="6" name="Picture 5" descr="A close up of a logo&#10;&#10;Description automatically generated">
              <a:extLst>
                <a:ext uri="{FF2B5EF4-FFF2-40B4-BE49-F238E27FC236}">
                  <a16:creationId xmlns:a16="http://schemas.microsoft.com/office/drawing/2014/main" id="{105B088C-F81A-4BAE-865D-69183229C0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7" name="TextBox 6">
              <a:extLst>
                <a:ext uri="{FF2B5EF4-FFF2-40B4-BE49-F238E27FC236}">
                  <a16:creationId xmlns:a16="http://schemas.microsoft.com/office/drawing/2014/main" id="{1CC20C0B-1F41-40FD-9CF0-3F40D00E442C}"/>
                </a:ext>
              </a:extLst>
            </p:cNvPr>
            <p:cNvSpPr txBox="1"/>
            <p:nvPr/>
          </p:nvSpPr>
          <p:spPr>
            <a:xfrm>
              <a:off x="10170617" y="6467222"/>
              <a:ext cx="19779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Secure Research Service</a:t>
              </a:r>
            </a:p>
          </p:txBody>
        </p:sp>
      </p:grpSp>
    </p:spTree>
    <p:extLst>
      <p:ext uri="{BB962C8B-B14F-4D97-AF65-F5344CB8AC3E}">
        <p14:creationId xmlns:p14="http://schemas.microsoft.com/office/powerpoint/2010/main" val="23337824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432C-21D7-4887-9451-6ABE4CA1D997}"/>
              </a:ext>
            </a:extLst>
          </p:cNvPr>
          <p:cNvSpPr>
            <a:spLocks noGrp="1"/>
          </p:cNvSpPr>
          <p:nvPr>
            <p:ph type="title"/>
          </p:nvPr>
        </p:nvSpPr>
        <p:spPr/>
        <p:txBody>
          <a:bodyPr/>
          <a:lstStyle/>
          <a:p>
            <a:r>
              <a:rPr lang="en-GB" dirty="0"/>
              <a:t>The Digital Economy Act</a:t>
            </a:r>
          </a:p>
        </p:txBody>
      </p:sp>
      <p:sp>
        <p:nvSpPr>
          <p:cNvPr id="3" name="Content Placeholder 2">
            <a:extLst>
              <a:ext uri="{FF2B5EF4-FFF2-40B4-BE49-F238E27FC236}">
                <a16:creationId xmlns:a16="http://schemas.microsoft.com/office/drawing/2014/main" id="{B70062E7-22A7-4778-8C59-E7727980D546}"/>
              </a:ext>
            </a:extLst>
          </p:cNvPr>
          <p:cNvSpPr>
            <a:spLocks noGrp="1"/>
          </p:cNvSpPr>
          <p:nvPr>
            <p:ph idx="1"/>
          </p:nvPr>
        </p:nvSpPr>
        <p:spPr>
          <a:xfrm>
            <a:off x="2209800" y="1524000"/>
            <a:ext cx="7990656" cy="4572000"/>
          </a:xfrm>
        </p:spPr>
        <p:txBody>
          <a:bodyPr/>
          <a:lstStyle/>
          <a:p>
            <a:pPr marL="228600" indent="-228600" fontAlgn="auto">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Gives Public Bodies a clear way to share data, for research, for the first time</a:t>
            </a:r>
          </a:p>
          <a:p>
            <a:pPr marL="685800" lvl="1" indent="-228600" fontAlgn="auto">
              <a:lnSpc>
                <a:spcPct val="90000"/>
              </a:lnSpc>
              <a:spcBef>
                <a:spcPts val="500"/>
              </a:spcBef>
              <a:spcAft>
                <a:spcPts val="0"/>
              </a:spcAft>
              <a:buFont typeface="Wingdings" panose="05000000000000000000" pitchFamily="2" charset="2"/>
              <a:buChar char="ü"/>
            </a:pPr>
            <a:r>
              <a:rPr lang="en-US" sz="2200" kern="1200" dirty="0">
                <a:solidFill>
                  <a:prstClr val="black"/>
                </a:solidFill>
                <a:latin typeface="Calibri" panose="020F0502020204030204"/>
                <a:cs typeface="+mn-cs"/>
              </a:rPr>
              <a:t>Comparable with established ONS approach</a:t>
            </a:r>
          </a:p>
          <a:p>
            <a:pPr marL="228600" indent="-228600" fontAlgn="auto">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UK Statistics Authority to accredit </a:t>
            </a:r>
            <a:r>
              <a:rPr lang="en-US" sz="2600" b="1" kern="1200" dirty="0">
                <a:solidFill>
                  <a:prstClr val="black"/>
                </a:solidFill>
                <a:latin typeface="Calibri" panose="020F0502020204030204"/>
              </a:rPr>
              <a:t>Researchers</a:t>
            </a:r>
            <a:r>
              <a:rPr lang="en-US" sz="2600" kern="1200" dirty="0">
                <a:solidFill>
                  <a:prstClr val="black"/>
                </a:solidFill>
                <a:latin typeface="Calibri" panose="020F0502020204030204"/>
              </a:rPr>
              <a:t>, </a:t>
            </a:r>
            <a:r>
              <a:rPr lang="en-US" sz="2600" b="1" kern="1200" dirty="0">
                <a:solidFill>
                  <a:prstClr val="black"/>
                </a:solidFill>
                <a:latin typeface="Calibri" panose="020F0502020204030204"/>
              </a:rPr>
              <a:t>Projects</a:t>
            </a:r>
            <a:r>
              <a:rPr lang="en-US" sz="2600" kern="1200" dirty="0">
                <a:solidFill>
                  <a:prstClr val="black"/>
                </a:solidFill>
                <a:latin typeface="Calibri" panose="020F0502020204030204"/>
              </a:rPr>
              <a:t> and </a:t>
            </a:r>
            <a:r>
              <a:rPr lang="en-US" sz="2600" b="1" kern="1200" dirty="0">
                <a:solidFill>
                  <a:prstClr val="black"/>
                </a:solidFill>
                <a:latin typeface="Calibri" panose="020F0502020204030204"/>
              </a:rPr>
              <a:t>Processors</a:t>
            </a:r>
          </a:p>
          <a:p>
            <a:pPr marL="685800" lvl="1" indent="-228600" fontAlgn="auto">
              <a:lnSpc>
                <a:spcPct val="90000"/>
              </a:lnSpc>
              <a:spcBef>
                <a:spcPts val="500"/>
              </a:spcBef>
              <a:spcAft>
                <a:spcPts val="0"/>
              </a:spcAft>
              <a:buFont typeface="Wingdings" panose="05000000000000000000" pitchFamily="2" charset="2"/>
              <a:buChar char="ü"/>
            </a:pPr>
            <a:r>
              <a:rPr lang="en-US" sz="2200" kern="1200" dirty="0">
                <a:solidFill>
                  <a:prstClr val="black"/>
                </a:solidFill>
                <a:latin typeface="Calibri" panose="020F0502020204030204"/>
                <a:cs typeface="+mn-cs"/>
              </a:rPr>
              <a:t>ONS is a Data Processor</a:t>
            </a:r>
          </a:p>
          <a:p>
            <a:pPr marL="228600" indent="-228600" fontAlgn="auto">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UK Statistics Authority acts as the secretariat for the National Statistician’s Data Ethics Committee (NSDEC)</a:t>
            </a:r>
          </a:p>
          <a:p>
            <a:pPr marL="228600" indent="-228600" fontAlgn="auto">
              <a:lnSpc>
                <a:spcPct val="90000"/>
              </a:lnSpc>
              <a:spcBef>
                <a:spcPts val="1000"/>
              </a:spcBef>
              <a:spcAft>
                <a:spcPts val="0"/>
              </a:spcAft>
              <a:buFont typeface="Arial" panose="020B0604020202020204" pitchFamily="34" charset="0"/>
              <a:buChar char="•"/>
            </a:pPr>
            <a:r>
              <a:rPr lang="en-US" sz="2600" u="sng" kern="1200" dirty="0">
                <a:solidFill>
                  <a:prstClr val="black"/>
                </a:solidFill>
                <a:latin typeface="Calibri" panose="020F0502020204030204"/>
              </a:rPr>
              <a:t>Public Bodies still need to be assured that data will be kept </a:t>
            </a:r>
            <a:r>
              <a:rPr lang="en-US" sz="2600" b="1" u="sng" kern="1200" dirty="0">
                <a:solidFill>
                  <a:prstClr val="black"/>
                </a:solidFill>
                <a:latin typeface="Calibri" panose="020F0502020204030204"/>
              </a:rPr>
              <a:t>confidential at all times</a:t>
            </a:r>
            <a:r>
              <a:rPr lang="en-US" sz="2600" u="sng" kern="1200" dirty="0">
                <a:solidFill>
                  <a:prstClr val="black"/>
                </a:solidFill>
                <a:latin typeface="Calibri" panose="020F0502020204030204"/>
              </a:rPr>
              <a:t>, and that research will only be permitted when judged to serve the </a:t>
            </a:r>
            <a:r>
              <a:rPr lang="en-US" sz="2600" b="1" u="sng" kern="1200" dirty="0">
                <a:solidFill>
                  <a:prstClr val="black"/>
                </a:solidFill>
                <a:latin typeface="Calibri" panose="020F0502020204030204"/>
              </a:rPr>
              <a:t>public good</a:t>
            </a:r>
          </a:p>
          <a:p>
            <a:endParaRPr lang="en-GB" dirty="0"/>
          </a:p>
        </p:txBody>
      </p:sp>
      <p:grpSp>
        <p:nvGrpSpPr>
          <p:cNvPr id="4" name="Group 3">
            <a:extLst>
              <a:ext uri="{FF2B5EF4-FFF2-40B4-BE49-F238E27FC236}">
                <a16:creationId xmlns:a16="http://schemas.microsoft.com/office/drawing/2014/main" id="{FFC70961-1CE4-4C7A-B881-ACACD245C965}"/>
              </a:ext>
            </a:extLst>
          </p:cNvPr>
          <p:cNvGrpSpPr/>
          <p:nvPr/>
        </p:nvGrpSpPr>
        <p:grpSpPr>
          <a:xfrm>
            <a:off x="10011060" y="5726392"/>
            <a:ext cx="1977914" cy="1050474"/>
            <a:chOff x="10170617" y="5724525"/>
            <a:chExt cx="1977914" cy="1050474"/>
          </a:xfrm>
        </p:grpSpPr>
        <p:pic>
          <p:nvPicPr>
            <p:cNvPr id="5" name="Picture 4" descr="A close up of a logo&#10;&#10;Description automatically generated">
              <a:extLst>
                <a:ext uri="{FF2B5EF4-FFF2-40B4-BE49-F238E27FC236}">
                  <a16:creationId xmlns:a16="http://schemas.microsoft.com/office/drawing/2014/main" id="{FB84B2C6-8D64-468E-91FD-6127ECF83B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6" name="TextBox 5">
              <a:extLst>
                <a:ext uri="{FF2B5EF4-FFF2-40B4-BE49-F238E27FC236}">
                  <a16:creationId xmlns:a16="http://schemas.microsoft.com/office/drawing/2014/main" id="{DCDBE1AF-F437-4688-B8CB-4186897B1358}"/>
                </a:ext>
              </a:extLst>
            </p:cNvPr>
            <p:cNvSpPr txBox="1"/>
            <p:nvPr/>
          </p:nvSpPr>
          <p:spPr>
            <a:xfrm>
              <a:off x="10170617" y="6467222"/>
              <a:ext cx="19779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Secure Research Service</a:t>
              </a:r>
            </a:p>
          </p:txBody>
        </p:sp>
      </p:grpSp>
    </p:spTree>
    <p:extLst>
      <p:ext uri="{BB962C8B-B14F-4D97-AF65-F5344CB8AC3E}">
        <p14:creationId xmlns:p14="http://schemas.microsoft.com/office/powerpoint/2010/main" val="3109479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3C319D7F-EEBC-4C42-8A3E-21E946341B1F}"/>
              </a:ext>
            </a:extLst>
          </p:cNvPr>
          <p:cNvGraphicFramePr>
            <a:graphicFrameLocks noGrp="1"/>
          </p:cNvGraphicFramePr>
          <p:nvPr>
            <p:ph idx="1"/>
            <p:extLst>
              <p:ext uri="{D42A27DB-BD31-4B8C-83A1-F6EECF244321}">
                <p14:modId xmlns:p14="http://schemas.microsoft.com/office/powerpoint/2010/main" val="2358066154"/>
              </p:ext>
            </p:extLst>
          </p:nvPr>
        </p:nvGraphicFramePr>
        <p:xfrm>
          <a:off x="1447059" y="155800"/>
          <a:ext cx="11723369" cy="6602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Group 11">
            <a:extLst>
              <a:ext uri="{FF2B5EF4-FFF2-40B4-BE49-F238E27FC236}">
                <a16:creationId xmlns:a16="http://schemas.microsoft.com/office/drawing/2014/main" id="{A73CADED-34BA-4D7D-A562-5C31843C9AF8}"/>
              </a:ext>
            </a:extLst>
          </p:cNvPr>
          <p:cNvGrpSpPr/>
          <p:nvPr/>
        </p:nvGrpSpPr>
        <p:grpSpPr>
          <a:xfrm>
            <a:off x="10002184" y="5651726"/>
            <a:ext cx="1977914" cy="1050474"/>
            <a:chOff x="10170617" y="5724525"/>
            <a:chExt cx="1977914" cy="1050474"/>
          </a:xfrm>
        </p:grpSpPr>
        <p:pic>
          <p:nvPicPr>
            <p:cNvPr id="13" name="Picture 12" descr="A close up of a logo&#10;&#10;Description automatically generated">
              <a:extLst>
                <a:ext uri="{FF2B5EF4-FFF2-40B4-BE49-F238E27FC236}">
                  <a16:creationId xmlns:a16="http://schemas.microsoft.com/office/drawing/2014/main" id="{925D5CD5-0F88-446D-B8EA-FC2715C950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14" name="TextBox 13">
              <a:extLst>
                <a:ext uri="{FF2B5EF4-FFF2-40B4-BE49-F238E27FC236}">
                  <a16:creationId xmlns:a16="http://schemas.microsoft.com/office/drawing/2014/main" id="{3293C53E-1635-4B6E-8568-CE5067329B39}"/>
                </a:ext>
              </a:extLst>
            </p:cNvPr>
            <p:cNvSpPr txBox="1"/>
            <p:nvPr/>
          </p:nvSpPr>
          <p:spPr>
            <a:xfrm>
              <a:off x="10170617" y="6467222"/>
              <a:ext cx="19779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Secure Research Service</a:t>
              </a:r>
            </a:p>
          </p:txBody>
        </p:sp>
      </p:grpSp>
      <p:sp>
        <p:nvSpPr>
          <p:cNvPr id="26" name="TextBox 25">
            <a:extLst>
              <a:ext uri="{FF2B5EF4-FFF2-40B4-BE49-F238E27FC236}">
                <a16:creationId xmlns:a16="http://schemas.microsoft.com/office/drawing/2014/main" id="{161A2F5D-B818-4533-B047-7D8AD8ED725F}"/>
              </a:ext>
            </a:extLst>
          </p:cNvPr>
          <p:cNvSpPr txBox="1"/>
          <p:nvPr/>
        </p:nvSpPr>
        <p:spPr>
          <a:xfrm>
            <a:off x="8694764" y="4756540"/>
            <a:ext cx="3014883" cy="646331"/>
          </a:xfrm>
          <a:prstGeom prst="rect">
            <a:avLst/>
          </a:prstGeom>
          <a:noFill/>
        </p:spPr>
        <p:txBody>
          <a:bodyPr wrap="square" rtlCol="0">
            <a:spAutoFit/>
          </a:bodyPr>
          <a:lstStyle/>
          <a:p>
            <a:r>
              <a:rPr lang="en-GB" dirty="0"/>
              <a:t>Who de-</a:t>
            </a:r>
            <a:r>
              <a:rPr lang="en-GB" dirty="0" err="1"/>
              <a:t>indentify</a:t>
            </a:r>
            <a:r>
              <a:rPr lang="en-GB" dirty="0"/>
              <a:t>, link, and provide access to…</a:t>
            </a:r>
          </a:p>
        </p:txBody>
      </p:sp>
      <p:sp>
        <p:nvSpPr>
          <p:cNvPr id="27" name="TextBox 26">
            <a:extLst>
              <a:ext uri="{FF2B5EF4-FFF2-40B4-BE49-F238E27FC236}">
                <a16:creationId xmlns:a16="http://schemas.microsoft.com/office/drawing/2014/main" id="{AF23F479-2489-4E08-814A-414E15E632EF}"/>
              </a:ext>
            </a:extLst>
          </p:cNvPr>
          <p:cNvSpPr txBox="1"/>
          <p:nvPr/>
        </p:nvSpPr>
        <p:spPr>
          <a:xfrm>
            <a:off x="4422978" y="4756540"/>
            <a:ext cx="1375505" cy="369332"/>
          </a:xfrm>
          <a:prstGeom prst="rect">
            <a:avLst/>
          </a:prstGeom>
          <a:noFill/>
        </p:spPr>
        <p:txBody>
          <a:bodyPr wrap="none" rtlCol="0">
            <a:spAutoFit/>
          </a:bodyPr>
          <a:lstStyle/>
          <a:p>
            <a:r>
              <a:rPr lang="en-GB" dirty="0"/>
              <a:t>To work on…</a:t>
            </a:r>
          </a:p>
        </p:txBody>
      </p:sp>
      <p:sp>
        <p:nvSpPr>
          <p:cNvPr id="28" name="TextBox 27">
            <a:extLst>
              <a:ext uri="{FF2B5EF4-FFF2-40B4-BE49-F238E27FC236}">
                <a16:creationId xmlns:a16="http://schemas.microsoft.com/office/drawing/2014/main" id="{3AD65B9F-34DF-4194-9D51-B8BC08718861}"/>
              </a:ext>
            </a:extLst>
          </p:cNvPr>
          <p:cNvSpPr txBox="1"/>
          <p:nvPr/>
        </p:nvSpPr>
        <p:spPr>
          <a:xfrm>
            <a:off x="6709708" y="3114378"/>
            <a:ext cx="1740023" cy="923330"/>
          </a:xfrm>
          <a:prstGeom prst="rect">
            <a:avLst/>
          </a:prstGeom>
          <a:noFill/>
        </p:spPr>
        <p:txBody>
          <a:bodyPr wrap="square" rtlCol="0">
            <a:spAutoFit/>
          </a:bodyPr>
          <a:lstStyle/>
          <a:p>
            <a:r>
              <a:rPr lang="en-GB" dirty="0"/>
              <a:t>Statistical disclosure control</a:t>
            </a:r>
          </a:p>
        </p:txBody>
      </p:sp>
      <p:sp>
        <p:nvSpPr>
          <p:cNvPr id="29" name="TextBox 28">
            <a:extLst>
              <a:ext uri="{FF2B5EF4-FFF2-40B4-BE49-F238E27FC236}">
                <a16:creationId xmlns:a16="http://schemas.microsoft.com/office/drawing/2014/main" id="{DD5794B1-3C84-471B-B6D1-F0CBCFB81C80}"/>
              </a:ext>
            </a:extLst>
          </p:cNvPr>
          <p:cNvSpPr txBox="1"/>
          <p:nvPr/>
        </p:nvSpPr>
        <p:spPr>
          <a:xfrm>
            <a:off x="299145" y="554035"/>
            <a:ext cx="4390327" cy="1569660"/>
          </a:xfrm>
          <a:prstGeom prst="rect">
            <a:avLst/>
          </a:prstGeom>
          <a:noFill/>
        </p:spPr>
        <p:txBody>
          <a:bodyPr wrap="square" rtlCol="0">
            <a:spAutoFit/>
          </a:bodyPr>
          <a:lstStyle/>
          <a:p>
            <a:pPr fontAlgn="base">
              <a:spcBef>
                <a:spcPct val="0"/>
              </a:spcBef>
              <a:spcAft>
                <a:spcPct val="0"/>
              </a:spcAft>
            </a:pPr>
            <a:r>
              <a:rPr lang="en-GB" sz="3200" b="1" dirty="0">
                <a:solidFill>
                  <a:srgbClr val="002D46"/>
                </a:solidFill>
                <a:latin typeface="Arial" panose="020B0604020202020204" pitchFamily="34" charset="0"/>
                <a:ea typeface="+mj-ea"/>
                <a:cs typeface="Arial" panose="020B0604020202020204" pitchFamily="34" charset="0"/>
              </a:rPr>
              <a:t>The DEA Accreditation Framework</a:t>
            </a:r>
          </a:p>
        </p:txBody>
      </p:sp>
      <p:sp>
        <p:nvSpPr>
          <p:cNvPr id="31" name="Arrow: Right 30">
            <a:extLst>
              <a:ext uri="{FF2B5EF4-FFF2-40B4-BE49-F238E27FC236}">
                <a16:creationId xmlns:a16="http://schemas.microsoft.com/office/drawing/2014/main" id="{4EE256FD-6E0C-4CF8-BC07-B80A95C614A2}"/>
              </a:ext>
            </a:extLst>
          </p:cNvPr>
          <p:cNvSpPr/>
          <p:nvPr/>
        </p:nvSpPr>
        <p:spPr>
          <a:xfrm>
            <a:off x="7929822" y="3286395"/>
            <a:ext cx="488270" cy="289648"/>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57A8400C-5440-4B66-ADE0-C1CC287E05C0}"/>
              </a:ext>
            </a:extLst>
          </p:cNvPr>
          <p:cNvSpPr/>
          <p:nvPr/>
        </p:nvSpPr>
        <p:spPr>
          <a:xfrm rot="10800000">
            <a:off x="6096000" y="3314685"/>
            <a:ext cx="488270" cy="289648"/>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2DA798F4-C9E5-4940-A6B2-A330DD9A2BCF}"/>
              </a:ext>
            </a:extLst>
          </p:cNvPr>
          <p:cNvSpPr txBox="1"/>
          <p:nvPr/>
        </p:nvSpPr>
        <p:spPr>
          <a:xfrm>
            <a:off x="8605402" y="1569698"/>
            <a:ext cx="1689117" cy="369332"/>
          </a:xfrm>
          <a:prstGeom prst="rect">
            <a:avLst/>
          </a:prstGeom>
          <a:noFill/>
        </p:spPr>
        <p:txBody>
          <a:bodyPr wrap="none" rtlCol="0">
            <a:spAutoFit/>
          </a:bodyPr>
          <a:lstStyle/>
          <a:p>
            <a:r>
              <a:rPr lang="en-GB" dirty="0"/>
              <a:t>Supply data to…</a:t>
            </a:r>
          </a:p>
        </p:txBody>
      </p:sp>
      <p:sp>
        <p:nvSpPr>
          <p:cNvPr id="15" name="TextBox 14">
            <a:extLst>
              <a:ext uri="{FF2B5EF4-FFF2-40B4-BE49-F238E27FC236}">
                <a16:creationId xmlns:a16="http://schemas.microsoft.com/office/drawing/2014/main" id="{FC6212A5-603B-4EF6-8525-432E704A3873}"/>
              </a:ext>
            </a:extLst>
          </p:cNvPr>
          <p:cNvSpPr txBox="1"/>
          <p:nvPr/>
        </p:nvSpPr>
        <p:spPr>
          <a:xfrm>
            <a:off x="4270159" y="1359152"/>
            <a:ext cx="2145740" cy="646331"/>
          </a:xfrm>
          <a:prstGeom prst="rect">
            <a:avLst/>
          </a:prstGeom>
          <a:noFill/>
        </p:spPr>
        <p:txBody>
          <a:bodyPr wrap="square" rtlCol="0">
            <a:spAutoFit/>
          </a:bodyPr>
          <a:lstStyle/>
          <a:p>
            <a:r>
              <a:rPr lang="en-GB" dirty="0"/>
              <a:t>That inform policy decisions by…</a:t>
            </a:r>
          </a:p>
        </p:txBody>
      </p:sp>
    </p:spTree>
    <p:extLst>
      <p:ext uri="{BB962C8B-B14F-4D97-AF65-F5344CB8AC3E}">
        <p14:creationId xmlns:p14="http://schemas.microsoft.com/office/powerpoint/2010/main" val="139378563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6EF3-C419-4517-9CD6-4F836B6019FC}"/>
              </a:ext>
            </a:extLst>
          </p:cNvPr>
          <p:cNvSpPr>
            <a:spLocks noGrp="1"/>
          </p:cNvSpPr>
          <p:nvPr>
            <p:ph type="title"/>
          </p:nvPr>
        </p:nvSpPr>
        <p:spPr/>
        <p:txBody>
          <a:bodyPr/>
          <a:lstStyle/>
          <a:p>
            <a:r>
              <a:rPr lang="en-GB" dirty="0"/>
              <a:t>Administrative Data Research UK</a:t>
            </a:r>
          </a:p>
        </p:txBody>
      </p:sp>
      <p:sp>
        <p:nvSpPr>
          <p:cNvPr id="3" name="Content Placeholder 2">
            <a:extLst>
              <a:ext uri="{FF2B5EF4-FFF2-40B4-BE49-F238E27FC236}">
                <a16:creationId xmlns:a16="http://schemas.microsoft.com/office/drawing/2014/main" id="{71C82923-E55E-48D4-8911-B11A1D1AEA3C}"/>
              </a:ext>
            </a:extLst>
          </p:cNvPr>
          <p:cNvSpPr>
            <a:spLocks noGrp="1"/>
          </p:cNvSpPr>
          <p:nvPr>
            <p:ph idx="1"/>
          </p:nvPr>
        </p:nvSpPr>
        <p:spPr/>
        <p:txBody>
          <a:bodyPr/>
          <a:lstStyle/>
          <a:p>
            <a:pPr marL="228600" indent="-228600" fontAlgn="auto">
              <a:lnSpc>
                <a:spcPct val="90000"/>
              </a:lnSpc>
              <a:spcBef>
                <a:spcPts val="1000"/>
              </a:spcBef>
              <a:spcAft>
                <a:spcPts val="0"/>
              </a:spcAft>
              <a:buFont typeface="Arial" panose="020B0604020202020204" pitchFamily="34" charset="0"/>
              <a:buChar char="•"/>
            </a:pPr>
            <a:r>
              <a:rPr lang="en-GB" sz="2400" kern="1200" dirty="0">
                <a:solidFill>
                  <a:prstClr val="black"/>
                </a:solidFill>
                <a:latin typeface="Calibri" panose="020F0502020204030204"/>
              </a:rPr>
              <a:t>Partnership established in 2018 to replace the former Administrative Data Research Network </a:t>
            </a:r>
          </a:p>
          <a:p>
            <a:pPr marL="228600" indent="-228600" fontAlgn="auto">
              <a:lnSpc>
                <a:spcPct val="90000"/>
              </a:lnSpc>
              <a:spcBef>
                <a:spcPts val="1000"/>
              </a:spcBef>
              <a:spcAft>
                <a:spcPts val="0"/>
              </a:spcAft>
              <a:buFont typeface="Arial" panose="020B0604020202020204" pitchFamily="34" charset="0"/>
              <a:buChar char="•"/>
            </a:pPr>
            <a:r>
              <a:rPr lang="en-GB" sz="2400" kern="1200" dirty="0">
                <a:solidFill>
                  <a:prstClr val="black"/>
                </a:solidFill>
                <a:latin typeface="Calibri" panose="020F0502020204030204"/>
              </a:rPr>
              <a:t>Reflects new governance framework of the DEA and new permissive powers to acquire administrative data </a:t>
            </a:r>
          </a:p>
          <a:p>
            <a:pPr marL="228600" indent="-228600" fontAlgn="auto">
              <a:lnSpc>
                <a:spcPct val="90000"/>
              </a:lnSpc>
              <a:spcBef>
                <a:spcPts val="1000"/>
              </a:spcBef>
              <a:spcAft>
                <a:spcPts val="0"/>
              </a:spcAft>
              <a:buFont typeface="Arial" panose="020B0604020202020204" pitchFamily="34" charset="0"/>
              <a:buChar char="•"/>
            </a:pPr>
            <a:r>
              <a:rPr lang="en-GB" sz="2400" kern="1200" dirty="0">
                <a:solidFill>
                  <a:prstClr val="black"/>
                </a:solidFill>
                <a:latin typeface="Calibri" panose="020F0502020204030204"/>
              </a:rPr>
              <a:t>ADR UK partnership includes:</a:t>
            </a:r>
          </a:p>
          <a:p>
            <a:pPr marL="706438" lvl="1" fontAlgn="auto">
              <a:lnSpc>
                <a:spcPct val="90000"/>
              </a:lnSpc>
              <a:spcBef>
                <a:spcPts val="1000"/>
              </a:spcBef>
              <a:spcAft>
                <a:spcPts val="0"/>
              </a:spcAft>
              <a:buFont typeface="Wingdings" panose="05000000000000000000" pitchFamily="2" charset="2"/>
              <a:buChar char="ü"/>
            </a:pPr>
            <a:r>
              <a:rPr lang="en-GB" sz="2000" kern="1200" dirty="0">
                <a:solidFill>
                  <a:prstClr val="black"/>
                </a:solidFill>
                <a:latin typeface="Calibri" panose="020F0502020204030204"/>
                <a:cs typeface="+mn-cs"/>
              </a:rPr>
              <a:t>ADR Scotland</a:t>
            </a:r>
          </a:p>
          <a:p>
            <a:pPr marL="706438" lvl="1" fontAlgn="auto">
              <a:lnSpc>
                <a:spcPct val="90000"/>
              </a:lnSpc>
              <a:spcBef>
                <a:spcPts val="1000"/>
              </a:spcBef>
              <a:spcAft>
                <a:spcPts val="0"/>
              </a:spcAft>
              <a:buFont typeface="Wingdings" panose="05000000000000000000" pitchFamily="2" charset="2"/>
              <a:buChar char="ü"/>
            </a:pPr>
            <a:r>
              <a:rPr lang="en-GB" sz="2000" kern="1200" dirty="0">
                <a:solidFill>
                  <a:prstClr val="black"/>
                </a:solidFill>
                <a:latin typeface="Calibri" panose="020F0502020204030204"/>
                <a:cs typeface="+mn-cs"/>
              </a:rPr>
              <a:t>ADR Wales</a:t>
            </a:r>
          </a:p>
          <a:p>
            <a:pPr marL="706438" lvl="1" fontAlgn="auto">
              <a:lnSpc>
                <a:spcPct val="90000"/>
              </a:lnSpc>
              <a:spcBef>
                <a:spcPts val="1000"/>
              </a:spcBef>
              <a:spcAft>
                <a:spcPts val="0"/>
              </a:spcAft>
              <a:buFont typeface="Wingdings" panose="05000000000000000000" pitchFamily="2" charset="2"/>
              <a:buChar char="ü"/>
            </a:pPr>
            <a:r>
              <a:rPr lang="en-GB" sz="2000" kern="1200" dirty="0">
                <a:solidFill>
                  <a:prstClr val="black"/>
                </a:solidFill>
                <a:latin typeface="Calibri" panose="020F0502020204030204"/>
                <a:cs typeface="+mn-cs"/>
              </a:rPr>
              <a:t>ADR Northern Ireland</a:t>
            </a:r>
          </a:p>
          <a:p>
            <a:pPr marL="706438" lvl="1" fontAlgn="auto">
              <a:lnSpc>
                <a:spcPct val="90000"/>
              </a:lnSpc>
              <a:spcBef>
                <a:spcPts val="1000"/>
              </a:spcBef>
              <a:spcAft>
                <a:spcPts val="0"/>
              </a:spcAft>
              <a:buFont typeface="Wingdings" panose="05000000000000000000" pitchFamily="2" charset="2"/>
              <a:buChar char="ü"/>
            </a:pPr>
            <a:r>
              <a:rPr lang="en-GB" sz="2000" kern="1200" dirty="0">
                <a:solidFill>
                  <a:prstClr val="black"/>
                </a:solidFill>
                <a:latin typeface="Calibri" panose="020F0502020204030204"/>
                <a:cs typeface="+mn-cs"/>
              </a:rPr>
              <a:t>ONS (acting as the English partner)</a:t>
            </a:r>
          </a:p>
          <a:p>
            <a:pPr marL="706438" lvl="1" fontAlgn="auto">
              <a:lnSpc>
                <a:spcPct val="90000"/>
              </a:lnSpc>
              <a:spcBef>
                <a:spcPts val="1000"/>
              </a:spcBef>
              <a:spcAft>
                <a:spcPts val="0"/>
              </a:spcAft>
              <a:buFont typeface="Wingdings" panose="05000000000000000000" pitchFamily="2" charset="2"/>
              <a:buChar char="ü"/>
            </a:pPr>
            <a:r>
              <a:rPr lang="en-GB" sz="2000" kern="1200" dirty="0">
                <a:solidFill>
                  <a:prstClr val="black"/>
                </a:solidFill>
                <a:latin typeface="Calibri" panose="020F0502020204030204"/>
                <a:cs typeface="+mn-cs"/>
              </a:rPr>
              <a:t>ADR Global Hub (strategic and coordination role)</a:t>
            </a:r>
          </a:p>
          <a:p>
            <a:pPr marL="228600" indent="-228600" fontAlgn="auto">
              <a:lnSpc>
                <a:spcPct val="90000"/>
              </a:lnSpc>
              <a:spcBef>
                <a:spcPts val="1000"/>
              </a:spcBef>
              <a:spcAft>
                <a:spcPts val="0"/>
              </a:spcAft>
              <a:buFont typeface="Arial" panose="020B0604020202020204" pitchFamily="34" charset="0"/>
              <a:buChar char="•"/>
            </a:pPr>
            <a:r>
              <a:rPr lang="en-GB" sz="2400" kern="1200" dirty="0">
                <a:solidFill>
                  <a:prstClr val="black"/>
                </a:solidFill>
                <a:latin typeface="Calibri" panose="020F0502020204030204"/>
              </a:rPr>
              <a:t>Funded by UKRI through the Economic and Social Research Council (ESRC)</a:t>
            </a:r>
          </a:p>
          <a:p>
            <a:pPr marL="0" indent="0">
              <a:buNone/>
            </a:pPr>
            <a:endParaRPr lang="en-GB" dirty="0"/>
          </a:p>
        </p:txBody>
      </p:sp>
      <p:grpSp>
        <p:nvGrpSpPr>
          <p:cNvPr id="4" name="Group 3">
            <a:extLst>
              <a:ext uri="{FF2B5EF4-FFF2-40B4-BE49-F238E27FC236}">
                <a16:creationId xmlns:a16="http://schemas.microsoft.com/office/drawing/2014/main" id="{B871510F-EFFF-4F30-8E94-9AC5EA26632E}"/>
              </a:ext>
            </a:extLst>
          </p:cNvPr>
          <p:cNvGrpSpPr/>
          <p:nvPr/>
        </p:nvGrpSpPr>
        <p:grpSpPr>
          <a:xfrm>
            <a:off x="10099837" y="5799363"/>
            <a:ext cx="1977914" cy="1050474"/>
            <a:chOff x="10170617" y="5724525"/>
            <a:chExt cx="1977914" cy="1050474"/>
          </a:xfrm>
        </p:grpSpPr>
        <p:pic>
          <p:nvPicPr>
            <p:cNvPr id="5" name="Picture 4" descr="A close up of a logo&#10;&#10;Description automatically generated">
              <a:extLst>
                <a:ext uri="{FF2B5EF4-FFF2-40B4-BE49-F238E27FC236}">
                  <a16:creationId xmlns:a16="http://schemas.microsoft.com/office/drawing/2014/main" id="{B7D2E053-FC02-40CF-8BD4-B4A7BF036C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6" name="TextBox 5">
              <a:extLst>
                <a:ext uri="{FF2B5EF4-FFF2-40B4-BE49-F238E27FC236}">
                  <a16:creationId xmlns:a16="http://schemas.microsoft.com/office/drawing/2014/main" id="{8591F4BE-C761-4D18-AF00-E9267F817B36}"/>
                </a:ext>
              </a:extLst>
            </p:cNvPr>
            <p:cNvSpPr txBox="1"/>
            <p:nvPr/>
          </p:nvSpPr>
          <p:spPr>
            <a:xfrm>
              <a:off x="10170617" y="6467222"/>
              <a:ext cx="19779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Secure Research Service</a:t>
              </a:r>
            </a:p>
          </p:txBody>
        </p:sp>
      </p:grpSp>
    </p:spTree>
    <p:extLst>
      <p:ext uri="{BB962C8B-B14F-4D97-AF65-F5344CB8AC3E}">
        <p14:creationId xmlns:p14="http://schemas.microsoft.com/office/powerpoint/2010/main" val="9834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6EF3-C419-4517-9CD6-4F836B6019FC}"/>
              </a:ext>
            </a:extLst>
          </p:cNvPr>
          <p:cNvSpPr>
            <a:spLocks noGrp="1"/>
          </p:cNvSpPr>
          <p:nvPr>
            <p:ph type="title"/>
          </p:nvPr>
        </p:nvSpPr>
        <p:spPr/>
        <p:txBody>
          <a:bodyPr/>
          <a:lstStyle/>
          <a:p>
            <a:r>
              <a:rPr lang="en-GB" dirty="0"/>
              <a:t>The Secure Research Service (SRS)</a:t>
            </a:r>
          </a:p>
        </p:txBody>
      </p:sp>
      <p:sp>
        <p:nvSpPr>
          <p:cNvPr id="3" name="Content Placeholder 2">
            <a:extLst>
              <a:ext uri="{FF2B5EF4-FFF2-40B4-BE49-F238E27FC236}">
                <a16:creationId xmlns:a16="http://schemas.microsoft.com/office/drawing/2014/main" id="{71C82923-E55E-48D4-8911-B11A1D1AEA3C}"/>
              </a:ext>
            </a:extLst>
          </p:cNvPr>
          <p:cNvSpPr>
            <a:spLocks noGrp="1"/>
          </p:cNvSpPr>
          <p:nvPr>
            <p:ph idx="1"/>
          </p:nvPr>
        </p:nvSpPr>
        <p:spPr/>
        <p:txBody>
          <a:bodyPr/>
          <a:lstStyle/>
          <a:p>
            <a:pPr marL="228600" indent="-228600" fontAlgn="auto">
              <a:lnSpc>
                <a:spcPct val="90000"/>
              </a:lnSpc>
              <a:spcBef>
                <a:spcPts val="1000"/>
              </a:spcBef>
              <a:spcAft>
                <a:spcPts val="0"/>
              </a:spcAft>
              <a:buFont typeface="Arial" panose="020B0604020202020204" pitchFamily="34" charset="0"/>
              <a:buChar char="•"/>
            </a:pPr>
            <a:r>
              <a:rPr lang="en-GB" sz="2400" kern="1200" dirty="0">
                <a:solidFill>
                  <a:prstClr val="black"/>
                </a:solidFill>
                <a:latin typeface="Calibri" panose="020F0502020204030204"/>
              </a:rPr>
              <a:t>Formerly known at the VML, ONS service in existence since 2003 to provide secure access to granular data</a:t>
            </a:r>
          </a:p>
          <a:p>
            <a:pPr marL="228600" indent="-228600" fontAlgn="auto">
              <a:lnSpc>
                <a:spcPct val="90000"/>
              </a:lnSpc>
              <a:spcBef>
                <a:spcPts val="1000"/>
              </a:spcBef>
              <a:spcAft>
                <a:spcPts val="0"/>
              </a:spcAft>
              <a:buFont typeface="Arial" panose="020B0604020202020204" pitchFamily="34" charset="0"/>
              <a:buChar char="•"/>
            </a:pPr>
            <a:r>
              <a:rPr lang="en-GB" sz="2400" kern="1200" dirty="0">
                <a:solidFill>
                  <a:prstClr val="black"/>
                </a:solidFill>
                <a:latin typeface="Calibri" panose="020F0502020204030204"/>
              </a:rPr>
              <a:t>Service allows linkage of datasets on common variables/UI under conditions that guarantee confidentiality (non-identification) of research subjects </a:t>
            </a:r>
          </a:p>
          <a:p>
            <a:pPr marL="228600" indent="-228600" fontAlgn="auto">
              <a:lnSpc>
                <a:spcPct val="90000"/>
              </a:lnSpc>
              <a:spcBef>
                <a:spcPts val="1000"/>
              </a:spcBef>
              <a:spcAft>
                <a:spcPts val="0"/>
              </a:spcAft>
              <a:buFont typeface="Arial" panose="020B0604020202020204" pitchFamily="34" charset="0"/>
              <a:buChar char="•"/>
            </a:pPr>
            <a:r>
              <a:rPr lang="en-GB" sz="2400" kern="1200" dirty="0">
                <a:solidFill>
                  <a:prstClr val="black"/>
                </a:solidFill>
                <a:latin typeface="Calibri" panose="020F0502020204030204"/>
              </a:rPr>
              <a:t>Data held are derived from three sources:</a:t>
            </a:r>
          </a:p>
          <a:p>
            <a:pPr marL="685800" lvl="1" indent="-228600" fontAlgn="auto">
              <a:lnSpc>
                <a:spcPct val="90000"/>
              </a:lnSpc>
              <a:spcBef>
                <a:spcPts val="500"/>
              </a:spcBef>
              <a:spcAft>
                <a:spcPts val="0"/>
              </a:spcAft>
              <a:buFont typeface="Wingdings" panose="05000000000000000000" pitchFamily="2" charset="2"/>
              <a:buChar char="ü"/>
            </a:pPr>
            <a:r>
              <a:rPr lang="en-GB" sz="2000" kern="1200" dirty="0">
                <a:solidFill>
                  <a:prstClr val="black"/>
                </a:solidFill>
                <a:latin typeface="Calibri" panose="020F0502020204030204"/>
                <a:cs typeface="+mn-cs"/>
              </a:rPr>
              <a:t>ONS-owned datasets (e.g. Census)</a:t>
            </a:r>
          </a:p>
          <a:p>
            <a:pPr marL="685800" lvl="1" indent="-228600" fontAlgn="auto">
              <a:lnSpc>
                <a:spcPct val="90000"/>
              </a:lnSpc>
              <a:spcBef>
                <a:spcPts val="500"/>
              </a:spcBef>
              <a:spcAft>
                <a:spcPts val="0"/>
              </a:spcAft>
              <a:buFont typeface="Wingdings" panose="05000000000000000000" pitchFamily="2" charset="2"/>
              <a:buChar char="ü"/>
            </a:pPr>
            <a:r>
              <a:rPr lang="en-GB" sz="2000" kern="1200" dirty="0">
                <a:solidFill>
                  <a:prstClr val="black"/>
                </a:solidFill>
                <a:latin typeface="Calibri" panose="020F0502020204030204"/>
                <a:cs typeface="+mn-cs"/>
              </a:rPr>
              <a:t>Datasets with external IAO (e.g. IBRD, NPD)</a:t>
            </a:r>
          </a:p>
          <a:p>
            <a:pPr marL="685800" lvl="1" indent="-228600" fontAlgn="auto">
              <a:lnSpc>
                <a:spcPct val="90000"/>
              </a:lnSpc>
              <a:spcBef>
                <a:spcPts val="500"/>
              </a:spcBef>
              <a:spcAft>
                <a:spcPts val="0"/>
              </a:spcAft>
              <a:buFont typeface="Wingdings" panose="05000000000000000000" pitchFamily="2" charset="2"/>
              <a:buChar char="ü"/>
            </a:pPr>
            <a:r>
              <a:rPr lang="en-GB" sz="2000" kern="1200" dirty="0">
                <a:solidFill>
                  <a:prstClr val="black"/>
                </a:solidFill>
                <a:latin typeface="Calibri" panose="020F0502020204030204"/>
                <a:cs typeface="+mn-cs"/>
              </a:rPr>
              <a:t>Datasets ingested by Accredited Researchers</a:t>
            </a:r>
          </a:p>
          <a:p>
            <a:pPr marL="228600" indent="-228600" fontAlgn="auto">
              <a:lnSpc>
                <a:spcPct val="90000"/>
              </a:lnSpc>
              <a:spcBef>
                <a:spcPts val="1000"/>
              </a:spcBef>
              <a:spcAft>
                <a:spcPts val="0"/>
              </a:spcAft>
              <a:buFont typeface="Arial" panose="020B0604020202020204" pitchFamily="34" charset="0"/>
              <a:buChar char="•"/>
            </a:pPr>
            <a:r>
              <a:rPr lang="en-GB" sz="2400" kern="1200" dirty="0">
                <a:solidFill>
                  <a:prstClr val="black"/>
                </a:solidFill>
                <a:latin typeface="Calibri" panose="020F0502020204030204"/>
              </a:rPr>
              <a:t>In addition to accreditation role under DEA:</a:t>
            </a:r>
          </a:p>
          <a:p>
            <a:pPr lvl="1" indent="-342900" fontAlgn="auto">
              <a:lnSpc>
                <a:spcPct val="90000"/>
              </a:lnSpc>
              <a:spcBef>
                <a:spcPts val="1000"/>
              </a:spcBef>
              <a:spcAft>
                <a:spcPts val="0"/>
              </a:spcAft>
              <a:buFont typeface="Wingdings" panose="05000000000000000000" pitchFamily="2" charset="2"/>
              <a:buChar char="ü"/>
            </a:pPr>
            <a:r>
              <a:rPr lang="en-GB" sz="2000" kern="1200" dirty="0">
                <a:solidFill>
                  <a:prstClr val="black"/>
                </a:solidFill>
                <a:latin typeface="Calibri" panose="020F0502020204030204"/>
              </a:rPr>
              <a:t>Leads the ONS engagement with Administrative Data Research UK</a:t>
            </a:r>
          </a:p>
          <a:p>
            <a:pPr lvl="1" indent="-342900" fontAlgn="auto">
              <a:lnSpc>
                <a:spcPct val="90000"/>
              </a:lnSpc>
              <a:spcBef>
                <a:spcPts val="1000"/>
              </a:spcBef>
              <a:spcAft>
                <a:spcPts val="0"/>
              </a:spcAft>
              <a:buFont typeface="Wingdings" panose="05000000000000000000" pitchFamily="2" charset="2"/>
              <a:buChar char="ü"/>
            </a:pPr>
            <a:r>
              <a:rPr lang="en-GB" sz="2000" kern="1200" dirty="0">
                <a:solidFill>
                  <a:prstClr val="black"/>
                </a:solidFill>
                <a:latin typeface="Calibri" panose="020F0502020204030204"/>
              </a:rPr>
              <a:t>Leads ONS engagement with other national and international granular data services</a:t>
            </a:r>
          </a:p>
          <a:p>
            <a:pPr fontAlgn="auto">
              <a:lnSpc>
                <a:spcPct val="90000"/>
              </a:lnSpc>
              <a:spcBef>
                <a:spcPts val="1000"/>
              </a:spcBef>
              <a:spcAft>
                <a:spcPts val="0"/>
              </a:spcAft>
              <a:buFont typeface="Arial" panose="020B0604020202020204" pitchFamily="34" charset="0"/>
              <a:buChar char="•"/>
            </a:pPr>
            <a:r>
              <a:rPr lang="en-GB" sz="2400" kern="1200" dirty="0">
                <a:solidFill>
                  <a:prstClr val="black"/>
                </a:solidFill>
                <a:latin typeface="Calibri" panose="020F0502020204030204"/>
              </a:rPr>
              <a:t>Operates the Five Safes Framework</a:t>
            </a:r>
          </a:p>
          <a:p>
            <a:pPr marL="0" indent="0">
              <a:buNone/>
            </a:pPr>
            <a:endParaRPr lang="en-GB" dirty="0"/>
          </a:p>
        </p:txBody>
      </p:sp>
      <p:grpSp>
        <p:nvGrpSpPr>
          <p:cNvPr id="4" name="Group 3">
            <a:extLst>
              <a:ext uri="{FF2B5EF4-FFF2-40B4-BE49-F238E27FC236}">
                <a16:creationId xmlns:a16="http://schemas.microsoft.com/office/drawing/2014/main" id="{B871510F-EFFF-4F30-8E94-9AC5EA26632E}"/>
              </a:ext>
            </a:extLst>
          </p:cNvPr>
          <p:cNvGrpSpPr/>
          <p:nvPr/>
        </p:nvGrpSpPr>
        <p:grpSpPr>
          <a:xfrm>
            <a:off x="10099837" y="5799363"/>
            <a:ext cx="1977914" cy="1050474"/>
            <a:chOff x="10170617" y="5724525"/>
            <a:chExt cx="1977914" cy="1050474"/>
          </a:xfrm>
        </p:grpSpPr>
        <p:pic>
          <p:nvPicPr>
            <p:cNvPr id="5" name="Picture 4" descr="A close up of a logo&#10;&#10;Description automatically generated">
              <a:extLst>
                <a:ext uri="{FF2B5EF4-FFF2-40B4-BE49-F238E27FC236}">
                  <a16:creationId xmlns:a16="http://schemas.microsoft.com/office/drawing/2014/main" id="{B7D2E053-FC02-40CF-8BD4-B4A7BF036C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6" name="TextBox 5">
              <a:extLst>
                <a:ext uri="{FF2B5EF4-FFF2-40B4-BE49-F238E27FC236}">
                  <a16:creationId xmlns:a16="http://schemas.microsoft.com/office/drawing/2014/main" id="{8591F4BE-C761-4D18-AF00-E9267F817B36}"/>
                </a:ext>
              </a:extLst>
            </p:cNvPr>
            <p:cNvSpPr txBox="1"/>
            <p:nvPr/>
          </p:nvSpPr>
          <p:spPr>
            <a:xfrm>
              <a:off x="10170617" y="6467222"/>
              <a:ext cx="19779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Secure Research Service</a:t>
              </a:r>
            </a:p>
          </p:txBody>
        </p:sp>
      </p:grpSp>
    </p:spTree>
    <p:extLst>
      <p:ext uri="{BB962C8B-B14F-4D97-AF65-F5344CB8AC3E}">
        <p14:creationId xmlns:p14="http://schemas.microsoft.com/office/powerpoint/2010/main" val="56541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stop sign&#10;&#10;Description automatically generated">
            <a:extLst>
              <a:ext uri="{FF2B5EF4-FFF2-40B4-BE49-F238E27FC236}">
                <a16:creationId xmlns:a16="http://schemas.microsoft.com/office/drawing/2014/main" id="{F73672EC-8E26-42D1-94D3-94598D57D67B}"/>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7110" t="22984" r="7036" b="12386"/>
          <a:stretch/>
        </p:blipFill>
        <p:spPr>
          <a:xfrm>
            <a:off x="-1" y="0"/>
            <a:ext cx="12192001" cy="6858000"/>
          </a:xfrm>
          <a:prstGeom prst="rect">
            <a:avLst/>
          </a:prstGeom>
        </p:spPr>
      </p:pic>
      <p:grpSp>
        <p:nvGrpSpPr>
          <p:cNvPr id="27" name="Group 26">
            <a:extLst>
              <a:ext uri="{FF2B5EF4-FFF2-40B4-BE49-F238E27FC236}">
                <a16:creationId xmlns:a16="http://schemas.microsoft.com/office/drawing/2014/main" id="{9580EF9F-2ED5-452F-919A-E3E8E6BCD11E}"/>
              </a:ext>
            </a:extLst>
          </p:cNvPr>
          <p:cNvGrpSpPr/>
          <p:nvPr/>
        </p:nvGrpSpPr>
        <p:grpSpPr>
          <a:xfrm>
            <a:off x="1551506" y="2048166"/>
            <a:ext cx="9310732" cy="3940289"/>
            <a:chOff x="1561031" y="2438691"/>
            <a:chExt cx="9310732" cy="3940289"/>
          </a:xfrm>
        </p:grpSpPr>
        <p:pic>
          <p:nvPicPr>
            <p:cNvPr id="6" name="Picture 5" descr="A stop sign&#10;&#10;Description automatically generated">
              <a:extLst>
                <a:ext uri="{FF2B5EF4-FFF2-40B4-BE49-F238E27FC236}">
                  <a16:creationId xmlns:a16="http://schemas.microsoft.com/office/drawing/2014/main" id="{D43CADE3-4459-4524-9A3A-6175E5D3E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106" y="2438691"/>
              <a:ext cx="4371787" cy="3266784"/>
            </a:xfrm>
            <a:prstGeom prst="rect">
              <a:avLst/>
            </a:prstGeom>
          </p:spPr>
        </p:pic>
        <p:sp>
          <p:nvSpPr>
            <p:cNvPr id="20" name="Rectangle 19">
              <a:extLst>
                <a:ext uri="{FF2B5EF4-FFF2-40B4-BE49-F238E27FC236}">
                  <a16:creationId xmlns:a16="http://schemas.microsoft.com/office/drawing/2014/main" id="{A47ADB0A-0A89-47FE-BE16-B7817D27F67B}"/>
                </a:ext>
              </a:extLst>
            </p:cNvPr>
            <p:cNvSpPr/>
            <p:nvPr/>
          </p:nvSpPr>
          <p:spPr>
            <a:xfrm>
              <a:off x="1561031" y="4484818"/>
              <a:ext cx="2468946" cy="523220"/>
            </a:xfrm>
            <a:prstGeom prst="rect">
              <a:avLst/>
            </a:prstGeom>
          </p:spPr>
          <p:txBody>
            <a:bodyPr wrap="square">
              <a:spAutoFit/>
            </a:bodyPr>
            <a:lstStyle/>
            <a:p>
              <a:r>
                <a:rPr lang="en-GB" sz="2800" dirty="0">
                  <a:solidFill>
                    <a:srgbClr val="156AA3"/>
                  </a:solidFill>
                  <a:latin typeface="Myriad Pro" panose="020B0503030403020204" pitchFamily="34" charset="0"/>
                  <a:ea typeface="Meiryo UI" panose="020B0604030504040204" pitchFamily="34" charset="-128"/>
                  <a:cs typeface="Meiryo UI" panose="020B0604030504040204" pitchFamily="34" charset="-128"/>
                </a:rPr>
                <a:t>Safe Projects</a:t>
              </a:r>
              <a:endParaRPr lang="en-GB" sz="2800" dirty="0">
                <a:solidFill>
                  <a:srgbClr val="156AA3"/>
                </a:solidFill>
                <a:latin typeface="Myriad Pro" panose="020B0503030403020204" pitchFamily="34" charset="0"/>
              </a:endParaRPr>
            </a:p>
          </p:txBody>
        </p:sp>
        <p:sp>
          <p:nvSpPr>
            <p:cNvPr id="21" name="Rectangle 20">
              <a:extLst>
                <a:ext uri="{FF2B5EF4-FFF2-40B4-BE49-F238E27FC236}">
                  <a16:creationId xmlns:a16="http://schemas.microsoft.com/office/drawing/2014/main" id="{E08DC93D-D510-45C7-8449-50AE358826FF}"/>
                </a:ext>
              </a:extLst>
            </p:cNvPr>
            <p:cNvSpPr/>
            <p:nvPr/>
          </p:nvSpPr>
          <p:spPr>
            <a:xfrm>
              <a:off x="2548297" y="3060652"/>
              <a:ext cx="2468946" cy="523220"/>
            </a:xfrm>
            <a:prstGeom prst="rect">
              <a:avLst/>
            </a:prstGeom>
          </p:spPr>
          <p:txBody>
            <a:bodyPr wrap="square">
              <a:spAutoFit/>
            </a:bodyPr>
            <a:lstStyle/>
            <a:p>
              <a:r>
                <a:rPr lang="en-GB" sz="2800" dirty="0">
                  <a:solidFill>
                    <a:srgbClr val="B3B910"/>
                  </a:solidFill>
                  <a:latin typeface="Myriad Pro" panose="020B0503030403020204" pitchFamily="34" charset="0"/>
                  <a:ea typeface="Meiryo UI" panose="020B0604030504040204" pitchFamily="34" charset="-128"/>
                  <a:cs typeface="Meiryo UI" panose="020B0604030504040204" pitchFamily="34" charset="-128"/>
                </a:rPr>
                <a:t>Safe People</a:t>
              </a:r>
              <a:endParaRPr lang="en-GB" sz="2800" dirty="0">
                <a:solidFill>
                  <a:srgbClr val="B3B910"/>
                </a:solidFill>
                <a:latin typeface="Myriad Pro" panose="020B0503030403020204" pitchFamily="34" charset="0"/>
              </a:endParaRPr>
            </a:p>
          </p:txBody>
        </p:sp>
        <p:sp>
          <p:nvSpPr>
            <p:cNvPr id="22" name="Rectangle 21">
              <a:extLst>
                <a:ext uri="{FF2B5EF4-FFF2-40B4-BE49-F238E27FC236}">
                  <a16:creationId xmlns:a16="http://schemas.microsoft.com/office/drawing/2014/main" id="{E12FAE67-33A2-4EDA-8C84-A746C177D166}"/>
                </a:ext>
              </a:extLst>
            </p:cNvPr>
            <p:cNvSpPr/>
            <p:nvPr/>
          </p:nvSpPr>
          <p:spPr>
            <a:xfrm>
              <a:off x="4852710" y="5855760"/>
              <a:ext cx="2486578" cy="523220"/>
            </a:xfrm>
            <a:prstGeom prst="rect">
              <a:avLst/>
            </a:prstGeom>
          </p:spPr>
          <p:txBody>
            <a:bodyPr wrap="square">
              <a:spAutoFit/>
            </a:bodyPr>
            <a:lstStyle/>
            <a:p>
              <a:pPr algn="ctr"/>
              <a:r>
                <a:rPr lang="en-GB" sz="2800" dirty="0">
                  <a:solidFill>
                    <a:srgbClr val="013756"/>
                  </a:solidFill>
                  <a:latin typeface="Myriad Pro" panose="020B0503030403020204" pitchFamily="34" charset="0"/>
                  <a:ea typeface="Meiryo UI" panose="020B0604030504040204" pitchFamily="34" charset="-128"/>
                  <a:cs typeface="Meiryo UI" panose="020B0604030504040204" pitchFamily="34" charset="-128"/>
                </a:rPr>
                <a:t>Safe Settings</a:t>
              </a:r>
              <a:endParaRPr lang="en-GB" sz="2800" dirty="0">
                <a:solidFill>
                  <a:srgbClr val="013756"/>
                </a:solidFill>
                <a:latin typeface="Myriad Pro" panose="020B0503030403020204" pitchFamily="34" charset="0"/>
              </a:endParaRPr>
            </a:p>
          </p:txBody>
        </p:sp>
        <p:sp>
          <p:nvSpPr>
            <p:cNvPr id="23" name="Rectangle 22">
              <a:extLst>
                <a:ext uri="{FF2B5EF4-FFF2-40B4-BE49-F238E27FC236}">
                  <a16:creationId xmlns:a16="http://schemas.microsoft.com/office/drawing/2014/main" id="{0A4E0BB4-D202-4F64-AFE4-3D9488A985DD}"/>
                </a:ext>
              </a:extLst>
            </p:cNvPr>
            <p:cNvSpPr/>
            <p:nvPr/>
          </p:nvSpPr>
          <p:spPr>
            <a:xfrm>
              <a:off x="7751837" y="3060652"/>
              <a:ext cx="1891865" cy="523220"/>
            </a:xfrm>
            <a:prstGeom prst="rect">
              <a:avLst/>
            </a:prstGeom>
          </p:spPr>
          <p:txBody>
            <a:bodyPr wrap="square">
              <a:spAutoFit/>
            </a:bodyPr>
            <a:lstStyle/>
            <a:p>
              <a:r>
                <a:rPr lang="en-GB" sz="2800" dirty="0">
                  <a:solidFill>
                    <a:srgbClr val="D02A33"/>
                  </a:solidFill>
                  <a:latin typeface="Myriad Pro" panose="020B0503030403020204" pitchFamily="34" charset="0"/>
                  <a:ea typeface="Meiryo UI" panose="020B0604030504040204" pitchFamily="34" charset="-128"/>
                  <a:cs typeface="Meiryo UI" panose="020B0604030504040204" pitchFamily="34" charset="-128"/>
                </a:rPr>
                <a:t>Safe Data</a:t>
              </a:r>
              <a:endParaRPr lang="en-GB" sz="2800" dirty="0">
                <a:solidFill>
                  <a:srgbClr val="D02A33"/>
                </a:solidFill>
                <a:latin typeface="Myriad Pro" panose="020B0503030403020204" pitchFamily="34" charset="0"/>
              </a:endParaRPr>
            </a:p>
          </p:txBody>
        </p:sp>
        <p:sp>
          <p:nvSpPr>
            <p:cNvPr id="24" name="Rectangle 23">
              <a:extLst>
                <a:ext uri="{FF2B5EF4-FFF2-40B4-BE49-F238E27FC236}">
                  <a16:creationId xmlns:a16="http://schemas.microsoft.com/office/drawing/2014/main" id="{B94BFCBE-0BC5-4569-8CBE-4F8B1666B8F3}"/>
                </a:ext>
              </a:extLst>
            </p:cNvPr>
            <p:cNvSpPr/>
            <p:nvPr/>
          </p:nvSpPr>
          <p:spPr>
            <a:xfrm>
              <a:off x="8415641" y="4484818"/>
              <a:ext cx="2456122" cy="523220"/>
            </a:xfrm>
            <a:prstGeom prst="rect">
              <a:avLst/>
            </a:prstGeom>
          </p:spPr>
          <p:txBody>
            <a:bodyPr wrap="square">
              <a:spAutoFit/>
            </a:bodyPr>
            <a:lstStyle/>
            <a:p>
              <a:r>
                <a:rPr lang="en-GB" sz="2800" dirty="0">
                  <a:solidFill>
                    <a:srgbClr val="F7BD01"/>
                  </a:solidFill>
                  <a:latin typeface="Myriad Pro" panose="020B0503030403020204" pitchFamily="34" charset="0"/>
                  <a:ea typeface="Meiryo UI" panose="020B0604030504040204" pitchFamily="34" charset="-128"/>
                  <a:cs typeface="Meiryo UI" panose="020B0604030504040204" pitchFamily="34" charset="-128"/>
                </a:rPr>
                <a:t>Safe Outputs</a:t>
              </a:r>
              <a:endParaRPr lang="en-GB" sz="2800" dirty="0">
                <a:solidFill>
                  <a:srgbClr val="F7BD01"/>
                </a:solidFill>
                <a:latin typeface="Myriad Pro" panose="020B0503030403020204" pitchFamily="34" charset="0"/>
              </a:endParaRPr>
            </a:p>
          </p:txBody>
        </p:sp>
      </p:grpSp>
      <p:sp>
        <p:nvSpPr>
          <p:cNvPr id="2" name="TextBox 1">
            <a:extLst>
              <a:ext uri="{FF2B5EF4-FFF2-40B4-BE49-F238E27FC236}">
                <a16:creationId xmlns:a16="http://schemas.microsoft.com/office/drawing/2014/main" id="{FDDD60E4-1021-460B-8943-041FCC0A7C63}"/>
              </a:ext>
            </a:extLst>
          </p:cNvPr>
          <p:cNvSpPr txBox="1"/>
          <p:nvPr/>
        </p:nvSpPr>
        <p:spPr>
          <a:xfrm>
            <a:off x="3047947" y="65258"/>
            <a:ext cx="6077054" cy="1323439"/>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The Five Safes </a:t>
            </a:r>
          </a:p>
          <a:p>
            <a:pPr algn="ctr"/>
            <a:r>
              <a:rPr lang="en-GB" sz="4000" dirty="0">
                <a:latin typeface="Arial" panose="020B0604020202020204" pitchFamily="34" charset="0"/>
                <a:cs typeface="Arial" panose="020B0604020202020204" pitchFamily="34" charset="0"/>
              </a:rPr>
              <a:t>Framework</a:t>
            </a:r>
          </a:p>
        </p:txBody>
      </p:sp>
      <p:grpSp>
        <p:nvGrpSpPr>
          <p:cNvPr id="14" name="Group 13">
            <a:extLst>
              <a:ext uri="{FF2B5EF4-FFF2-40B4-BE49-F238E27FC236}">
                <a16:creationId xmlns:a16="http://schemas.microsoft.com/office/drawing/2014/main" id="{E152069E-5F1F-4DAF-8BE3-CCC6357DFC6E}"/>
              </a:ext>
            </a:extLst>
          </p:cNvPr>
          <p:cNvGrpSpPr/>
          <p:nvPr/>
        </p:nvGrpSpPr>
        <p:grpSpPr>
          <a:xfrm>
            <a:off x="10170617" y="5724525"/>
            <a:ext cx="1977914" cy="1050474"/>
            <a:chOff x="10170617" y="5724525"/>
            <a:chExt cx="1977914" cy="1050474"/>
          </a:xfrm>
        </p:grpSpPr>
        <p:pic>
          <p:nvPicPr>
            <p:cNvPr id="12" name="Picture 11" descr="A close up of a logo&#10;&#10;Description automatically generated">
              <a:extLst>
                <a:ext uri="{FF2B5EF4-FFF2-40B4-BE49-F238E27FC236}">
                  <a16:creationId xmlns:a16="http://schemas.microsoft.com/office/drawing/2014/main" id="{0E528C1C-0183-451A-B83A-77F0998F7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847" y="5724525"/>
              <a:ext cx="1051454" cy="785691"/>
            </a:xfrm>
            <a:prstGeom prst="rect">
              <a:avLst/>
            </a:prstGeom>
          </p:spPr>
        </p:pic>
        <p:sp>
          <p:nvSpPr>
            <p:cNvPr id="13" name="TextBox 12">
              <a:extLst>
                <a:ext uri="{FF2B5EF4-FFF2-40B4-BE49-F238E27FC236}">
                  <a16:creationId xmlns:a16="http://schemas.microsoft.com/office/drawing/2014/main" id="{1C54E027-5847-4BA6-8C9B-C3864132BEF2}"/>
                </a:ext>
              </a:extLst>
            </p:cNvPr>
            <p:cNvSpPr txBox="1"/>
            <p:nvPr/>
          </p:nvSpPr>
          <p:spPr>
            <a:xfrm>
              <a:off x="10170617" y="6467222"/>
              <a:ext cx="1977914" cy="307777"/>
            </a:xfrm>
            <a:prstGeom prst="rect">
              <a:avLst/>
            </a:prstGeom>
            <a:noFill/>
          </p:spPr>
          <p:txBody>
            <a:bodyPr wrap="none" rtlCol="0">
              <a:spAutoFit/>
            </a:bodyPr>
            <a:lstStyle/>
            <a:p>
              <a:r>
                <a:rPr lang="en-GB" sz="1400" dirty="0">
                  <a:latin typeface="Myriad Pro" panose="020B0503030403020204" pitchFamily="34" charset="0"/>
                </a:rPr>
                <a:t>Secure Research Service</a:t>
              </a:r>
            </a:p>
          </p:txBody>
        </p:sp>
      </p:grpSp>
      <p:pic>
        <p:nvPicPr>
          <p:cNvPr id="34" name="Picture 33">
            <a:extLst>
              <a:ext uri="{FF2B5EF4-FFF2-40B4-BE49-F238E27FC236}">
                <a16:creationId xmlns:a16="http://schemas.microsoft.com/office/drawing/2014/main" id="{BC9854AD-2E6A-43E6-9755-B8B4B9D691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353" y="119028"/>
            <a:ext cx="2456693" cy="749810"/>
          </a:xfrm>
          <a:prstGeom prst="rect">
            <a:avLst/>
          </a:prstGeom>
        </p:spPr>
      </p:pic>
    </p:spTree>
    <p:extLst>
      <p:ext uri="{BB962C8B-B14F-4D97-AF65-F5344CB8AC3E}">
        <p14:creationId xmlns:p14="http://schemas.microsoft.com/office/powerpoint/2010/main" val="175111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50000"/>
                <a:lumOff val="50000"/>
              </a:schemeClr>
            </a:gs>
            <a:gs pos="100000">
              <a:srgbClr val="969696"/>
            </a:gs>
          </a:gsLst>
          <a:lin ang="16200000" scaled="1"/>
          <a:tileRect/>
        </a:gra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6BD47054-DE41-499A-BA92-3E21F1C2DF7A}"/>
              </a:ext>
            </a:extLst>
          </p:cNvPr>
          <p:cNvCxnSpPr>
            <a:cxnSpLocks/>
          </p:cNvCxnSpPr>
          <p:nvPr/>
        </p:nvCxnSpPr>
        <p:spPr>
          <a:xfrm flipH="1">
            <a:off x="4359176" y="4610161"/>
            <a:ext cx="552891" cy="1252255"/>
          </a:xfrm>
          <a:prstGeom prst="line">
            <a:avLst/>
          </a:prstGeom>
          <a:ln w="28575">
            <a:solidFill>
              <a:srgbClr val="E84D4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333444-35CF-44EE-B477-2385494145FD}"/>
              </a:ext>
            </a:extLst>
          </p:cNvPr>
          <p:cNvCxnSpPr>
            <a:cxnSpLocks/>
            <a:stCxn id="34" idx="2"/>
          </p:cNvCxnSpPr>
          <p:nvPr/>
        </p:nvCxnSpPr>
        <p:spPr>
          <a:xfrm>
            <a:off x="8821349" y="4786188"/>
            <a:ext cx="479395" cy="1014847"/>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06C1CD7-5276-41C3-B497-13C48C08E1B1}"/>
              </a:ext>
            </a:extLst>
          </p:cNvPr>
          <p:cNvCxnSpPr>
            <a:cxnSpLocks/>
          </p:cNvCxnSpPr>
          <p:nvPr/>
        </p:nvCxnSpPr>
        <p:spPr>
          <a:xfrm>
            <a:off x="3479380" y="1605387"/>
            <a:ext cx="415616" cy="577634"/>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2F0D0A-9CB5-4BDA-9A02-EF5A63FF02F6}"/>
              </a:ext>
            </a:extLst>
          </p:cNvPr>
          <p:cNvCxnSpPr>
            <a:cxnSpLocks/>
          </p:cNvCxnSpPr>
          <p:nvPr/>
        </p:nvCxnSpPr>
        <p:spPr>
          <a:xfrm flipH="1">
            <a:off x="7740618" y="1882035"/>
            <a:ext cx="301656" cy="1126020"/>
          </a:xfrm>
          <a:prstGeom prst="line">
            <a:avLst/>
          </a:prstGeom>
          <a:ln w="28575">
            <a:solidFill>
              <a:srgbClr val="3D7C9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E6F3972-56C7-43E2-B499-C220246DA2B2}"/>
              </a:ext>
            </a:extLst>
          </p:cNvPr>
          <p:cNvSpPr/>
          <p:nvPr/>
        </p:nvSpPr>
        <p:spPr>
          <a:xfrm>
            <a:off x="1786482" y="118506"/>
            <a:ext cx="8437925" cy="1006429"/>
          </a:xfrm>
          <a:prstGeom prst="rect">
            <a:avLst/>
          </a:prstGeom>
        </p:spPr>
        <p:txBody>
          <a:bodyPr vert="horz" lIns="91440" tIns="45720" rIns="91440" bIns="45720" rtlCol="0" anchor="ctr">
            <a:normAutofit/>
          </a:bodyPr>
          <a:lstStyle/>
          <a:p>
            <a:pPr algn="ctr" defTabSz="685800" fontAlgn="base">
              <a:lnSpc>
                <a:spcPct val="90000"/>
              </a:lnSpc>
              <a:spcBef>
                <a:spcPct val="0"/>
              </a:spcBef>
              <a:spcAft>
                <a:spcPct val="0"/>
              </a:spcAft>
            </a:pPr>
            <a:r>
              <a:rPr lang="en-GB" sz="3600" b="1" dirty="0">
                <a:solidFill>
                  <a:prstClr val="white"/>
                </a:solidFill>
                <a:latin typeface="Arial" panose="020B0604020202020204" pitchFamily="34" charset="0"/>
                <a:ea typeface="ＭＳ Ｐゴシック" pitchFamily="1" charset="-128"/>
                <a:cs typeface="Arial" panose="020B0604020202020204" pitchFamily="34" charset="0"/>
              </a:rPr>
              <a:t>Research journey</a:t>
            </a:r>
          </a:p>
        </p:txBody>
      </p:sp>
      <p:sp>
        <p:nvSpPr>
          <p:cNvPr id="5" name="Rectangle: Rounded Corners 4">
            <a:extLst>
              <a:ext uri="{FF2B5EF4-FFF2-40B4-BE49-F238E27FC236}">
                <a16:creationId xmlns:a16="http://schemas.microsoft.com/office/drawing/2014/main" id="{66333CFF-5DD8-4C77-91AC-7D7F9698B2B0}"/>
              </a:ext>
            </a:extLst>
          </p:cNvPr>
          <p:cNvSpPr/>
          <p:nvPr/>
        </p:nvSpPr>
        <p:spPr>
          <a:xfrm>
            <a:off x="6606752" y="4341004"/>
            <a:ext cx="3693365" cy="538316"/>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6" name="Freeform: Shape 5">
            <a:extLst>
              <a:ext uri="{FF2B5EF4-FFF2-40B4-BE49-F238E27FC236}">
                <a16:creationId xmlns:a16="http://schemas.microsoft.com/office/drawing/2014/main" id="{F11B656A-0324-4F73-8D54-AB334ED42960}"/>
              </a:ext>
            </a:extLst>
          </p:cNvPr>
          <p:cNvSpPr/>
          <p:nvPr/>
        </p:nvSpPr>
        <p:spPr>
          <a:xfrm>
            <a:off x="6149551" y="2951027"/>
            <a:ext cx="4166423" cy="1928292"/>
          </a:xfrm>
          <a:custGeom>
            <a:avLst/>
            <a:gdLst>
              <a:gd name="connsiteX0" fmla="*/ 0 w 5555231"/>
              <a:gd name="connsiteY0" fmla="*/ 358879 h 2571056"/>
              <a:gd name="connsiteX1" fmla="*/ 0 w 5555231"/>
              <a:gd name="connsiteY1" fmla="*/ 358880 h 2571056"/>
              <a:gd name="connsiteX2" fmla="*/ 0 w 5555231"/>
              <a:gd name="connsiteY2" fmla="*/ 358880 h 2571056"/>
              <a:gd name="connsiteX3" fmla="*/ 5196353 w 5555231"/>
              <a:gd name="connsiteY3" fmla="*/ 0 h 2571056"/>
              <a:gd name="connsiteX4" fmla="*/ 5196353 w 5555231"/>
              <a:gd name="connsiteY4" fmla="*/ 1 h 2571056"/>
              <a:gd name="connsiteX5" fmla="*/ 5555231 w 5555231"/>
              <a:gd name="connsiteY5" fmla="*/ 358880 h 2571056"/>
              <a:gd name="connsiteX6" fmla="*/ 5555231 w 5555231"/>
              <a:gd name="connsiteY6" fmla="*/ 2212178 h 2571056"/>
              <a:gd name="connsiteX7" fmla="*/ 5196353 w 5555231"/>
              <a:gd name="connsiteY7" fmla="*/ 2571056 h 2571056"/>
              <a:gd name="connsiteX8" fmla="*/ 4837475 w 5555231"/>
              <a:gd name="connsiteY8" fmla="*/ 2212178 h 2571056"/>
              <a:gd name="connsiteX9" fmla="*/ 4837475 w 5555231"/>
              <a:gd name="connsiteY9" fmla="*/ 717758 h 2571056"/>
              <a:gd name="connsiteX10" fmla="*/ 358878 w 5555231"/>
              <a:gd name="connsiteY10" fmla="*/ 717757 h 2571056"/>
              <a:gd name="connsiteX11" fmla="*/ 28203 w 5555231"/>
              <a:gd name="connsiteY11" fmla="*/ 498571 h 2571056"/>
              <a:gd name="connsiteX12" fmla="*/ 0 w 5555231"/>
              <a:gd name="connsiteY12" fmla="*/ 358880 h 2571056"/>
              <a:gd name="connsiteX13" fmla="*/ 28203 w 5555231"/>
              <a:gd name="connsiteY13" fmla="*/ 219189 h 2571056"/>
              <a:gd name="connsiteX14" fmla="*/ 358878 w 5555231"/>
              <a:gd name="connsiteY14" fmla="*/ 2 h 2571056"/>
              <a:gd name="connsiteX15" fmla="*/ 5180865 w 5555231"/>
              <a:gd name="connsiteY15" fmla="*/ 2 h 2571056"/>
              <a:gd name="connsiteX16" fmla="*/ 5188602 w 5555231"/>
              <a:gd name="connsiteY16" fmla="*/ 782 h 257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5231" h="2571056">
                <a:moveTo>
                  <a:pt x="0" y="358879"/>
                </a:moveTo>
                <a:lnTo>
                  <a:pt x="0" y="358880"/>
                </a:lnTo>
                <a:lnTo>
                  <a:pt x="0" y="358880"/>
                </a:lnTo>
                <a:close/>
                <a:moveTo>
                  <a:pt x="5196353" y="0"/>
                </a:moveTo>
                <a:lnTo>
                  <a:pt x="5196353" y="1"/>
                </a:lnTo>
                <a:cubicBezTo>
                  <a:pt x="5394557" y="1"/>
                  <a:pt x="5555231" y="160677"/>
                  <a:pt x="5555231" y="358880"/>
                </a:cubicBezTo>
                <a:lnTo>
                  <a:pt x="5555231" y="2212178"/>
                </a:lnTo>
                <a:cubicBezTo>
                  <a:pt x="5555231" y="2410381"/>
                  <a:pt x="5394555" y="2571056"/>
                  <a:pt x="5196353" y="2571056"/>
                </a:cubicBezTo>
                <a:cubicBezTo>
                  <a:pt x="4998151" y="2571056"/>
                  <a:pt x="4837475" y="2410381"/>
                  <a:pt x="4837475" y="2212178"/>
                </a:cubicBezTo>
                <a:lnTo>
                  <a:pt x="4837475" y="717758"/>
                </a:lnTo>
                <a:lnTo>
                  <a:pt x="358878" y="717757"/>
                </a:lnTo>
                <a:cubicBezTo>
                  <a:pt x="210226" y="717757"/>
                  <a:pt x="82683" y="627377"/>
                  <a:pt x="28203" y="498571"/>
                </a:cubicBezTo>
                <a:lnTo>
                  <a:pt x="0" y="358880"/>
                </a:lnTo>
                <a:lnTo>
                  <a:pt x="28203" y="219189"/>
                </a:lnTo>
                <a:cubicBezTo>
                  <a:pt x="82683" y="90382"/>
                  <a:pt x="210226" y="2"/>
                  <a:pt x="358878" y="2"/>
                </a:cubicBezTo>
                <a:lnTo>
                  <a:pt x="5180865" y="2"/>
                </a:lnTo>
                <a:lnTo>
                  <a:pt x="5188602" y="782"/>
                </a:lnTo>
                <a:close/>
              </a:path>
            </a:pathLst>
          </a:custGeom>
          <a:solidFill>
            <a:srgbClr val="3D7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7" name="Freeform: Shape 6">
            <a:extLst>
              <a:ext uri="{FF2B5EF4-FFF2-40B4-BE49-F238E27FC236}">
                <a16:creationId xmlns:a16="http://schemas.microsoft.com/office/drawing/2014/main" id="{8256D7E1-6EF9-459A-89D5-E34545D96770}"/>
              </a:ext>
            </a:extLst>
          </p:cNvPr>
          <p:cNvSpPr/>
          <p:nvPr/>
        </p:nvSpPr>
        <p:spPr>
          <a:xfrm>
            <a:off x="1761906" y="2162752"/>
            <a:ext cx="4925960" cy="1326595"/>
          </a:xfrm>
          <a:custGeom>
            <a:avLst/>
            <a:gdLst>
              <a:gd name="connsiteX0" fmla="*/ 0 w 6567947"/>
              <a:gd name="connsiteY0" fmla="*/ 358877 h 1768793"/>
              <a:gd name="connsiteX1" fmla="*/ 0 w 6567947"/>
              <a:gd name="connsiteY1" fmla="*/ 358878 h 1768793"/>
              <a:gd name="connsiteX2" fmla="*/ 0 w 6567947"/>
              <a:gd name="connsiteY2" fmla="*/ 358878 h 1768793"/>
              <a:gd name="connsiteX3" fmla="*/ 6209069 w 6567947"/>
              <a:gd name="connsiteY3" fmla="*/ 1 h 1768793"/>
              <a:gd name="connsiteX4" fmla="*/ 6209070 w 6567947"/>
              <a:gd name="connsiteY4" fmla="*/ 1 h 1768793"/>
              <a:gd name="connsiteX5" fmla="*/ 6209070 w 6567947"/>
              <a:gd name="connsiteY5" fmla="*/ 1 h 1768793"/>
              <a:gd name="connsiteX6" fmla="*/ 358878 w 6567947"/>
              <a:gd name="connsiteY6" fmla="*/ 0 h 1768793"/>
              <a:gd name="connsiteX7" fmla="*/ 6100916 w 6567947"/>
              <a:gd name="connsiteY7" fmla="*/ 0 h 1768793"/>
              <a:gd name="connsiteX8" fmla="*/ 6154998 w 6567947"/>
              <a:gd name="connsiteY8" fmla="*/ 5452 h 1768793"/>
              <a:gd name="connsiteX9" fmla="*/ 6209070 w 6567947"/>
              <a:gd name="connsiteY9" fmla="*/ 1 h 1768793"/>
              <a:gd name="connsiteX10" fmla="*/ 6281396 w 6567947"/>
              <a:gd name="connsiteY10" fmla="*/ 7292 h 1768793"/>
              <a:gd name="connsiteX11" fmla="*/ 6567947 w 6567947"/>
              <a:gd name="connsiteY11" fmla="*/ 358879 h 1768793"/>
              <a:gd name="connsiteX12" fmla="*/ 6567947 w 6567947"/>
              <a:gd name="connsiteY12" fmla="*/ 1409915 h 1768793"/>
              <a:gd name="connsiteX13" fmla="*/ 6209069 w 6567947"/>
              <a:gd name="connsiteY13" fmla="*/ 1768793 h 1768793"/>
              <a:gd name="connsiteX14" fmla="*/ 6209069 w 6567947"/>
              <a:gd name="connsiteY14" fmla="*/ 1768792 h 1768793"/>
              <a:gd name="connsiteX15" fmla="*/ 5850191 w 6567947"/>
              <a:gd name="connsiteY15" fmla="*/ 1409914 h 1768793"/>
              <a:gd name="connsiteX16" fmla="*/ 5850192 w 6567947"/>
              <a:gd name="connsiteY16" fmla="*/ 717756 h 1768793"/>
              <a:gd name="connsiteX17" fmla="*/ 358878 w 6567947"/>
              <a:gd name="connsiteY17" fmla="*/ 717755 h 1768793"/>
              <a:gd name="connsiteX18" fmla="*/ 28202 w 6567947"/>
              <a:gd name="connsiteY18" fmla="*/ 498569 h 1768793"/>
              <a:gd name="connsiteX19" fmla="*/ 0 w 6567947"/>
              <a:gd name="connsiteY19" fmla="*/ 358878 h 1768793"/>
              <a:gd name="connsiteX20" fmla="*/ 28202 w 6567947"/>
              <a:gd name="connsiteY20" fmla="*/ 219187 h 1768793"/>
              <a:gd name="connsiteX21" fmla="*/ 358878 w 6567947"/>
              <a:gd name="connsiteY21" fmla="*/ 0 h 176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67947" h="1768793">
                <a:moveTo>
                  <a:pt x="0" y="358877"/>
                </a:moveTo>
                <a:lnTo>
                  <a:pt x="0" y="358878"/>
                </a:lnTo>
                <a:lnTo>
                  <a:pt x="0" y="358878"/>
                </a:lnTo>
                <a:close/>
                <a:moveTo>
                  <a:pt x="6209069" y="1"/>
                </a:moveTo>
                <a:lnTo>
                  <a:pt x="6209070" y="1"/>
                </a:lnTo>
                <a:lnTo>
                  <a:pt x="6209070" y="1"/>
                </a:lnTo>
                <a:close/>
                <a:moveTo>
                  <a:pt x="358878" y="0"/>
                </a:moveTo>
                <a:lnTo>
                  <a:pt x="6100916" y="0"/>
                </a:lnTo>
                <a:lnTo>
                  <a:pt x="6154998" y="5452"/>
                </a:lnTo>
                <a:lnTo>
                  <a:pt x="6209070" y="1"/>
                </a:lnTo>
                <a:lnTo>
                  <a:pt x="6281396" y="7292"/>
                </a:lnTo>
                <a:cubicBezTo>
                  <a:pt x="6444930" y="40756"/>
                  <a:pt x="6567947" y="185451"/>
                  <a:pt x="6567947" y="358879"/>
                </a:cubicBezTo>
                <a:lnTo>
                  <a:pt x="6567947" y="1409915"/>
                </a:lnTo>
                <a:cubicBezTo>
                  <a:pt x="6567947" y="1608118"/>
                  <a:pt x="6407272" y="1768793"/>
                  <a:pt x="6209069" y="1768793"/>
                </a:cubicBezTo>
                <a:lnTo>
                  <a:pt x="6209069" y="1768792"/>
                </a:lnTo>
                <a:cubicBezTo>
                  <a:pt x="6010866" y="1768792"/>
                  <a:pt x="5850191" y="1608117"/>
                  <a:pt x="5850191" y="1409914"/>
                </a:cubicBezTo>
                <a:lnTo>
                  <a:pt x="5850192" y="717756"/>
                </a:lnTo>
                <a:lnTo>
                  <a:pt x="358878" y="717755"/>
                </a:lnTo>
                <a:cubicBezTo>
                  <a:pt x="210226" y="717755"/>
                  <a:pt x="82683" y="627375"/>
                  <a:pt x="28202" y="498569"/>
                </a:cubicBezTo>
                <a:lnTo>
                  <a:pt x="0" y="358878"/>
                </a:lnTo>
                <a:lnTo>
                  <a:pt x="28202" y="219187"/>
                </a:lnTo>
                <a:cubicBezTo>
                  <a:pt x="82683" y="90380"/>
                  <a:pt x="210226" y="0"/>
                  <a:pt x="358878" y="0"/>
                </a:cubicBezTo>
                <a:close/>
              </a:path>
            </a:pathLst>
          </a:cu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8" name="TextBox 7">
            <a:extLst>
              <a:ext uri="{FF2B5EF4-FFF2-40B4-BE49-F238E27FC236}">
                <a16:creationId xmlns:a16="http://schemas.microsoft.com/office/drawing/2014/main" id="{E1C7FD9C-DD20-40C1-8DCF-2B3F54D8ED2F}"/>
              </a:ext>
            </a:extLst>
          </p:cNvPr>
          <p:cNvSpPr txBox="1"/>
          <p:nvPr/>
        </p:nvSpPr>
        <p:spPr>
          <a:xfrm>
            <a:off x="1807994" y="2760243"/>
            <a:ext cx="143796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Researcher contact the Support team </a:t>
            </a:r>
          </a:p>
        </p:txBody>
      </p:sp>
      <p:sp>
        <p:nvSpPr>
          <p:cNvPr id="9" name="Oval 8">
            <a:extLst>
              <a:ext uri="{FF2B5EF4-FFF2-40B4-BE49-F238E27FC236}">
                <a16:creationId xmlns:a16="http://schemas.microsoft.com/office/drawing/2014/main" id="{4D28CEBD-1744-437B-80CD-EA6F16E3D40F}"/>
              </a:ext>
            </a:extLst>
          </p:cNvPr>
          <p:cNvSpPr/>
          <p:nvPr/>
        </p:nvSpPr>
        <p:spPr>
          <a:xfrm>
            <a:off x="3743721" y="2232805"/>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pic>
        <p:nvPicPr>
          <p:cNvPr id="10" name="Graphic 12" descr="Teacher">
            <a:extLst>
              <a:ext uri="{FF2B5EF4-FFF2-40B4-BE49-F238E27FC236}">
                <a16:creationId xmlns:a16="http://schemas.microsoft.com/office/drawing/2014/main" id="{01B17157-3385-4345-9650-A4A3F83D86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4138" y="2263223"/>
            <a:ext cx="337370" cy="337370"/>
          </a:xfrm>
          <a:prstGeom prst="rect">
            <a:avLst/>
          </a:prstGeom>
        </p:spPr>
      </p:pic>
      <p:sp>
        <p:nvSpPr>
          <p:cNvPr id="11" name="TextBox 13">
            <a:extLst>
              <a:ext uri="{FF2B5EF4-FFF2-40B4-BE49-F238E27FC236}">
                <a16:creationId xmlns:a16="http://schemas.microsoft.com/office/drawing/2014/main" id="{71A7BFEA-8976-4A78-9162-DFC0B30DC8F3}"/>
              </a:ext>
            </a:extLst>
          </p:cNvPr>
          <p:cNvSpPr txBox="1"/>
          <p:nvPr/>
        </p:nvSpPr>
        <p:spPr>
          <a:xfrm>
            <a:off x="3669978" y="2760242"/>
            <a:ext cx="113747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Support team provides training</a:t>
            </a:r>
          </a:p>
        </p:txBody>
      </p:sp>
      <p:sp>
        <p:nvSpPr>
          <p:cNvPr id="12" name="Oval 11">
            <a:extLst>
              <a:ext uri="{FF2B5EF4-FFF2-40B4-BE49-F238E27FC236}">
                <a16:creationId xmlns:a16="http://schemas.microsoft.com/office/drawing/2014/main" id="{0634BBBE-7DF3-4C6B-B0C8-7A5C3D7BA0B6}"/>
              </a:ext>
            </a:extLst>
          </p:cNvPr>
          <p:cNvSpPr/>
          <p:nvPr/>
        </p:nvSpPr>
        <p:spPr>
          <a:xfrm>
            <a:off x="5412132" y="2232805"/>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13" name="TextBox 16">
            <a:extLst>
              <a:ext uri="{FF2B5EF4-FFF2-40B4-BE49-F238E27FC236}">
                <a16:creationId xmlns:a16="http://schemas.microsoft.com/office/drawing/2014/main" id="{A09A50C7-9E9D-4461-8ACF-D8B8437BA019}"/>
              </a:ext>
            </a:extLst>
          </p:cNvPr>
          <p:cNvSpPr txBox="1"/>
          <p:nvPr/>
        </p:nvSpPr>
        <p:spPr>
          <a:xfrm>
            <a:off x="5325484" y="2771121"/>
            <a:ext cx="1148530"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Researcher completes the assessment</a:t>
            </a:r>
          </a:p>
        </p:txBody>
      </p:sp>
      <p:pic>
        <p:nvPicPr>
          <p:cNvPr id="14" name="Graphic 18" descr="Checklist">
            <a:extLst>
              <a:ext uri="{FF2B5EF4-FFF2-40B4-BE49-F238E27FC236}">
                <a16:creationId xmlns:a16="http://schemas.microsoft.com/office/drawing/2014/main" id="{9125A3BA-65F0-4CC1-9F73-6498D57DBC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50846" y="2270435"/>
            <a:ext cx="320778" cy="320778"/>
          </a:xfrm>
          <a:prstGeom prst="rect">
            <a:avLst/>
          </a:prstGeom>
        </p:spPr>
      </p:pic>
      <p:sp>
        <p:nvSpPr>
          <p:cNvPr id="15" name="Oval 14">
            <a:extLst>
              <a:ext uri="{FF2B5EF4-FFF2-40B4-BE49-F238E27FC236}">
                <a16:creationId xmlns:a16="http://schemas.microsoft.com/office/drawing/2014/main" id="{47449A94-16DC-46B1-986E-751126FD0812}"/>
              </a:ext>
            </a:extLst>
          </p:cNvPr>
          <p:cNvSpPr/>
          <p:nvPr/>
        </p:nvSpPr>
        <p:spPr>
          <a:xfrm>
            <a:off x="6231774" y="3008774"/>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16" name="TextBox 23">
            <a:extLst>
              <a:ext uri="{FF2B5EF4-FFF2-40B4-BE49-F238E27FC236}">
                <a16:creationId xmlns:a16="http://schemas.microsoft.com/office/drawing/2014/main" id="{9CF60851-C516-4729-A8F5-3B1146552D55}"/>
              </a:ext>
            </a:extLst>
          </p:cNvPr>
          <p:cNvSpPr txBox="1"/>
          <p:nvPr/>
        </p:nvSpPr>
        <p:spPr>
          <a:xfrm>
            <a:off x="6055715" y="3547090"/>
            <a:ext cx="114853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Successful applicants become DEA </a:t>
            </a:r>
            <a:r>
              <a:rPr lang="en-GB" sz="900" b="1" dirty="0">
                <a:solidFill>
                  <a:prstClr val="white"/>
                </a:solidFill>
                <a:latin typeface="Arial" panose="020B0604020202020204" pitchFamily="34" charset="0"/>
                <a:cs typeface="Arial" panose="020B0604020202020204" pitchFamily="34" charset="0"/>
              </a:rPr>
              <a:t>Accredited Researchers</a:t>
            </a:r>
          </a:p>
        </p:txBody>
      </p:sp>
      <p:pic>
        <p:nvPicPr>
          <p:cNvPr id="17" name="Graphic 25" descr="Diploma">
            <a:extLst>
              <a:ext uri="{FF2B5EF4-FFF2-40B4-BE49-F238E27FC236}">
                <a16:creationId xmlns:a16="http://schemas.microsoft.com/office/drawing/2014/main" id="{955988EB-2D3C-47FF-9560-4FF83F5090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63853" y="3048738"/>
            <a:ext cx="342899" cy="342899"/>
          </a:xfrm>
          <a:prstGeom prst="rect">
            <a:avLst/>
          </a:prstGeom>
        </p:spPr>
      </p:pic>
      <p:sp>
        <p:nvSpPr>
          <p:cNvPr id="18" name="Oval 17">
            <a:extLst>
              <a:ext uri="{FF2B5EF4-FFF2-40B4-BE49-F238E27FC236}">
                <a16:creationId xmlns:a16="http://schemas.microsoft.com/office/drawing/2014/main" id="{BE119BAF-95D7-4501-9FC4-868725ADD5DD}"/>
              </a:ext>
            </a:extLst>
          </p:cNvPr>
          <p:cNvSpPr/>
          <p:nvPr/>
        </p:nvSpPr>
        <p:spPr>
          <a:xfrm>
            <a:off x="7466834" y="3021083"/>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19" name="TextBox 30">
            <a:extLst>
              <a:ext uri="{FF2B5EF4-FFF2-40B4-BE49-F238E27FC236}">
                <a16:creationId xmlns:a16="http://schemas.microsoft.com/office/drawing/2014/main" id="{89CD6ADB-3C3A-4554-93FF-0A32CA8E7ACB}"/>
              </a:ext>
            </a:extLst>
          </p:cNvPr>
          <p:cNvSpPr txBox="1"/>
          <p:nvPr/>
        </p:nvSpPr>
        <p:spPr>
          <a:xfrm>
            <a:off x="6804077" y="2189280"/>
            <a:ext cx="1586306"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GB" sz="900" dirty="0">
                <a:solidFill>
                  <a:prstClr val="white"/>
                </a:solidFill>
                <a:latin typeface="Arial" panose="020B0604020202020204" pitchFamily="34" charset="0"/>
                <a:cs typeface="Arial" panose="020B0604020202020204" pitchFamily="34" charset="0"/>
              </a:rPr>
              <a:t>Support team supports the researchers when drafting their project proposal, with advise from experts across the ONS</a:t>
            </a:r>
            <a:endParaRPr lang="en-GB" sz="900" b="1" dirty="0">
              <a:solidFill>
                <a:prstClr val="white"/>
              </a:solidFill>
              <a:latin typeface="Arial" panose="020B0604020202020204" pitchFamily="34" charset="0"/>
              <a:cs typeface="Arial" panose="020B0604020202020204" pitchFamily="34" charset="0"/>
            </a:endParaRPr>
          </a:p>
        </p:txBody>
      </p:sp>
      <p:pic>
        <p:nvPicPr>
          <p:cNvPr id="20" name="Graphic 32" descr="Closed Book">
            <a:extLst>
              <a:ext uri="{FF2B5EF4-FFF2-40B4-BE49-F238E27FC236}">
                <a16:creationId xmlns:a16="http://schemas.microsoft.com/office/drawing/2014/main" id="{BDDE07AF-B1EE-47F8-A8B0-A9B797FC4E0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0355" y="3084605"/>
            <a:ext cx="271162" cy="271162"/>
          </a:xfrm>
          <a:prstGeom prst="rect">
            <a:avLst/>
          </a:prstGeom>
        </p:spPr>
      </p:pic>
      <p:sp>
        <p:nvSpPr>
          <p:cNvPr id="21" name="Oval 20">
            <a:extLst>
              <a:ext uri="{FF2B5EF4-FFF2-40B4-BE49-F238E27FC236}">
                <a16:creationId xmlns:a16="http://schemas.microsoft.com/office/drawing/2014/main" id="{E8FC1283-8B0F-4CCB-8AE2-8ACB1F22A8C6}"/>
              </a:ext>
            </a:extLst>
          </p:cNvPr>
          <p:cNvSpPr/>
          <p:nvPr/>
        </p:nvSpPr>
        <p:spPr>
          <a:xfrm>
            <a:off x="8700221" y="3013079"/>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pic>
        <p:nvPicPr>
          <p:cNvPr id="22" name="Graphic 36" descr="Meeting">
            <a:extLst>
              <a:ext uri="{FF2B5EF4-FFF2-40B4-BE49-F238E27FC236}">
                <a16:creationId xmlns:a16="http://schemas.microsoft.com/office/drawing/2014/main" id="{00234D85-710B-4C5B-8CBC-81B693D909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27875" y="3012869"/>
            <a:ext cx="342899" cy="342899"/>
          </a:xfrm>
          <a:prstGeom prst="rect">
            <a:avLst/>
          </a:prstGeom>
        </p:spPr>
      </p:pic>
      <p:sp>
        <p:nvSpPr>
          <p:cNvPr id="23" name="TextBox 37">
            <a:extLst>
              <a:ext uri="{FF2B5EF4-FFF2-40B4-BE49-F238E27FC236}">
                <a16:creationId xmlns:a16="http://schemas.microsoft.com/office/drawing/2014/main" id="{743D3BE6-D82D-4928-98B7-5CFCC11EC3F6}"/>
              </a:ext>
            </a:extLst>
          </p:cNvPr>
          <p:cNvSpPr txBox="1"/>
          <p:nvPr/>
        </p:nvSpPr>
        <p:spPr>
          <a:xfrm>
            <a:off x="8325058" y="3547089"/>
            <a:ext cx="114853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GB" sz="900" dirty="0">
                <a:solidFill>
                  <a:prstClr val="white"/>
                </a:solidFill>
                <a:latin typeface="Arial" panose="020B0604020202020204" pitchFamily="34" charset="0"/>
                <a:cs typeface="Arial" panose="020B0604020202020204" pitchFamily="34" charset="0"/>
              </a:rPr>
              <a:t>Data Owner support for project (and agreement to supply) confirmed</a:t>
            </a:r>
          </a:p>
        </p:txBody>
      </p:sp>
      <p:sp>
        <p:nvSpPr>
          <p:cNvPr id="24" name="Oval 23">
            <a:extLst>
              <a:ext uri="{FF2B5EF4-FFF2-40B4-BE49-F238E27FC236}">
                <a16:creationId xmlns:a16="http://schemas.microsoft.com/office/drawing/2014/main" id="{D96AC372-E5CA-4246-99FE-7B9953E52755}"/>
              </a:ext>
            </a:extLst>
          </p:cNvPr>
          <p:cNvSpPr/>
          <p:nvPr/>
        </p:nvSpPr>
        <p:spPr>
          <a:xfrm>
            <a:off x="9836650" y="3034070"/>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25" name="TextBox 40">
            <a:extLst>
              <a:ext uri="{FF2B5EF4-FFF2-40B4-BE49-F238E27FC236}">
                <a16:creationId xmlns:a16="http://schemas.microsoft.com/office/drawing/2014/main" id="{53B2ED84-2BEB-436B-9B43-CA2D575193D6}"/>
              </a:ext>
            </a:extLst>
          </p:cNvPr>
          <p:cNvSpPr txBox="1"/>
          <p:nvPr/>
        </p:nvSpPr>
        <p:spPr>
          <a:xfrm>
            <a:off x="9474607" y="1929468"/>
            <a:ext cx="114853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en-GB" sz="900" dirty="0">
                <a:solidFill>
                  <a:prstClr val="white"/>
                </a:solidFill>
                <a:latin typeface="Arial" panose="020B0604020202020204" pitchFamily="34" charset="0"/>
                <a:cs typeface="Arial" panose="020B0604020202020204" pitchFamily="34" charset="0"/>
              </a:rPr>
              <a:t>Project proposal reviewed by DEA Research Accreditation Panel and an appropriate ethics committee</a:t>
            </a:r>
          </a:p>
          <a:p>
            <a:pPr algn="r" defTabSz="685800">
              <a:defRPr/>
            </a:pPr>
            <a:endParaRPr lang="en-GB" sz="900" dirty="0">
              <a:solidFill>
                <a:prstClr val="white"/>
              </a:solidFill>
              <a:latin typeface="Arial" panose="020B0604020202020204" pitchFamily="34" charset="0"/>
              <a:cs typeface="Arial" panose="020B0604020202020204" pitchFamily="34" charset="0"/>
            </a:endParaRPr>
          </a:p>
        </p:txBody>
      </p:sp>
      <p:pic>
        <p:nvPicPr>
          <p:cNvPr id="26" name="Graphic 42" descr="Scales of Justice">
            <a:extLst>
              <a:ext uri="{FF2B5EF4-FFF2-40B4-BE49-F238E27FC236}">
                <a16:creationId xmlns:a16="http://schemas.microsoft.com/office/drawing/2014/main" id="{13189B21-79A5-443C-A026-52E61E9F6E5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56552" y="3030343"/>
            <a:ext cx="367854" cy="367854"/>
          </a:xfrm>
          <a:prstGeom prst="rect">
            <a:avLst/>
          </a:prstGeom>
        </p:spPr>
      </p:pic>
      <p:sp>
        <p:nvSpPr>
          <p:cNvPr id="27" name="Oval 26">
            <a:extLst>
              <a:ext uri="{FF2B5EF4-FFF2-40B4-BE49-F238E27FC236}">
                <a16:creationId xmlns:a16="http://schemas.microsoft.com/office/drawing/2014/main" id="{50B6EBAD-2E4F-4230-945C-2939F5097ECF}"/>
              </a:ext>
            </a:extLst>
          </p:cNvPr>
          <p:cNvSpPr/>
          <p:nvPr/>
        </p:nvSpPr>
        <p:spPr>
          <a:xfrm>
            <a:off x="9847712" y="4381638"/>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28" name="TextBox 48">
            <a:extLst>
              <a:ext uri="{FF2B5EF4-FFF2-40B4-BE49-F238E27FC236}">
                <a16:creationId xmlns:a16="http://schemas.microsoft.com/office/drawing/2014/main" id="{E39637F9-8A8C-4189-B8B7-A4DF10EBB093}"/>
              </a:ext>
            </a:extLst>
          </p:cNvPr>
          <p:cNvSpPr txBox="1"/>
          <p:nvPr/>
        </p:nvSpPr>
        <p:spPr>
          <a:xfrm>
            <a:off x="9461488" y="4957466"/>
            <a:ext cx="114853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GB" sz="900" dirty="0">
                <a:solidFill>
                  <a:prstClr val="white"/>
                </a:solidFill>
                <a:latin typeface="Arial" panose="020B0604020202020204" pitchFamily="34" charset="0"/>
                <a:cs typeface="Arial" panose="020B0604020202020204" pitchFamily="34" charset="0"/>
              </a:rPr>
              <a:t>Project approved</a:t>
            </a:r>
          </a:p>
        </p:txBody>
      </p:sp>
      <p:sp>
        <p:nvSpPr>
          <p:cNvPr id="29" name="Oval 28">
            <a:extLst>
              <a:ext uri="{FF2B5EF4-FFF2-40B4-BE49-F238E27FC236}">
                <a16:creationId xmlns:a16="http://schemas.microsoft.com/office/drawing/2014/main" id="{CD53617A-6743-43E3-AA52-F5E08C47A019}"/>
              </a:ext>
            </a:extLst>
          </p:cNvPr>
          <p:cNvSpPr/>
          <p:nvPr/>
        </p:nvSpPr>
        <p:spPr>
          <a:xfrm>
            <a:off x="8622246" y="4411058"/>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30" name="Oval 29">
            <a:extLst>
              <a:ext uri="{FF2B5EF4-FFF2-40B4-BE49-F238E27FC236}">
                <a16:creationId xmlns:a16="http://schemas.microsoft.com/office/drawing/2014/main" id="{5D59AF44-28FF-403F-9219-62F4B5A29318}"/>
              </a:ext>
            </a:extLst>
          </p:cNvPr>
          <p:cNvSpPr/>
          <p:nvPr/>
        </p:nvSpPr>
        <p:spPr>
          <a:xfrm>
            <a:off x="1807995" y="2232806"/>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pic>
        <p:nvPicPr>
          <p:cNvPr id="31" name="Graphic 7" descr="Receiver">
            <a:extLst>
              <a:ext uri="{FF2B5EF4-FFF2-40B4-BE49-F238E27FC236}">
                <a16:creationId xmlns:a16="http://schemas.microsoft.com/office/drawing/2014/main" id="{2127E99C-0BA2-4740-B84F-45B8E5DF106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50318" y="2275129"/>
            <a:ext cx="313558" cy="313558"/>
          </a:xfrm>
          <a:prstGeom prst="rect">
            <a:avLst/>
          </a:prstGeom>
        </p:spPr>
      </p:pic>
      <p:pic>
        <p:nvPicPr>
          <p:cNvPr id="32" name="Graphic 50" descr="Diploma">
            <a:extLst>
              <a:ext uri="{FF2B5EF4-FFF2-40B4-BE49-F238E27FC236}">
                <a16:creationId xmlns:a16="http://schemas.microsoft.com/office/drawing/2014/main" id="{C134014F-242C-4F7B-A8D7-BCA9403F4D7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864303" y="4414710"/>
            <a:ext cx="342899" cy="342899"/>
          </a:xfrm>
          <a:prstGeom prst="rect">
            <a:avLst/>
          </a:prstGeom>
        </p:spPr>
      </p:pic>
      <p:sp>
        <p:nvSpPr>
          <p:cNvPr id="33" name="TextBox 51">
            <a:extLst>
              <a:ext uri="{FF2B5EF4-FFF2-40B4-BE49-F238E27FC236}">
                <a16:creationId xmlns:a16="http://schemas.microsoft.com/office/drawing/2014/main" id="{321C1DAA-FE51-43BF-ABA3-8C627846024B}"/>
              </a:ext>
            </a:extLst>
          </p:cNvPr>
          <p:cNvSpPr txBox="1"/>
          <p:nvPr/>
        </p:nvSpPr>
        <p:spPr>
          <a:xfrm>
            <a:off x="8247083" y="4957467"/>
            <a:ext cx="114853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GB" sz="900" dirty="0">
                <a:solidFill>
                  <a:prstClr val="white"/>
                </a:solidFill>
                <a:latin typeface="Arial" panose="020B0604020202020204" pitchFamily="34" charset="0"/>
                <a:cs typeface="Arial" panose="020B0604020202020204" pitchFamily="34" charset="0"/>
              </a:rPr>
              <a:t>Data linked, De-identified and ingested into the SRS</a:t>
            </a:r>
          </a:p>
        </p:txBody>
      </p:sp>
      <p:pic>
        <p:nvPicPr>
          <p:cNvPr id="34" name="Graphic 53" descr="Download">
            <a:extLst>
              <a:ext uri="{FF2B5EF4-FFF2-40B4-BE49-F238E27FC236}">
                <a16:creationId xmlns:a16="http://schemas.microsoft.com/office/drawing/2014/main" id="{7052FA46-CB07-48A9-B057-7226A3C60FC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645322" y="4434135"/>
            <a:ext cx="352052" cy="352052"/>
          </a:xfrm>
          <a:prstGeom prst="rect">
            <a:avLst/>
          </a:prstGeom>
        </p:spPr>
      </p:pic>
      <p:sp>
        <p:nvSpPr>
          <p:cNvPr id="35" name="Oval 34">
            <a:extLst>
              <a:ext uri="{FF2B5EF4-FFF2-40B4-BE49-F238E27FC236}">
                <a16:creationId xmlns:a16="http://schemas.microsoft.com/office/drawing/2014/main" id="{A5968917-A33C-461E-B1D3-D0BFA45064C9}"/>
              </a:ext>
            </a:extLst>
          </p:cNvPr>
          <p:cNvSpPr/>
          <p:nvPr/>
        </p:nvSpPr>
        <p:spPr>
          <a:xfrm>
            <a:off x="7258417" y="4411058"/>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36" name="TextBox 56">
            <a:extLst>
              <a:ext uri="{FF2B5EF4-FFF2-40B4-BE49-F238E27FC236}">
                <a16:creationId xmlns:a16="http://schemas.microsoft.com/office/drawing/2014/main" id="{C6322C39-65BB-4A1E-A631-4D748FAFD0FD}"/>
              </a:ext>
            </a:extLst>
          </p:cNvPr>
          <p:cNvSpPr txBox="1"/>
          <p:nvPr/>
        </p:nvSpPr>
        <p:spPr>
          <a:xfrm>
            <a:off x="6915646" y="4941070"/>
            <a:ext cx="1148530"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GB" sz="900" dirty="0">
                <a:solidFill>
                  <a:prstClr val="white"/>
                </a:solidFill>
                <a:latin typeface="Arial" panose="020B0604020202020204" pitchFamily="34" charset="0"/>
                <a:cs typeface="Arial" panose="020B0604020202020204" pitchFamily="34" charset="0"/>
              </a:rPr>
              <a:t>Support team supports the researcher throughout his research proposal</a:t>
            </a:r>
          </a:p>
        </p:txBody>
      </p:sp>
      <p:sp>
        <p:nvSpPr>
          <p:cNvPr id="37" name="TextBox 58">
            <a:extLst>
              <a:ext uri="{FF2B5EF4-FFF2-40B4-BE49-F238E27FC236}">
                <a16:creationId xmlns:a16="http://schemas.microsoft.com/office/drawing/2014/main" id="{C19406E7-089F-46AE-965F-33B846D48D4B}"/>
              </a:ext>
            </a:extLst>
          </p:cNvPr>
          <p:cNvSpPr txBox="1"/>
          <p:nvPr/>
        </p:nvSpPr>
        <p:spPr>
          <a:xfrm>
            <a:off x="5645339" y="4941070"/>
            <a:ext cx="1148530"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GB" sz="900" dirty="0">
                <a:solidFill>
                  <a:prstClr val="white"/>
                </a:solidFill>
                <a:latin typeface="Arial" panose="020B0604020202020204" pitchFamily="34" charset="0"/>
                <a:cs typeface="Arial" panose="020B0604020202020204" pitchFamily="34" charset="0"/>
              </a:rPr>
              <a:t>Security team monitor the physical and technical security of the SRS</a:t>
            </a:r>
          </a:p>
        </p:txBody>
      </p:sp>
      <p:sp>
        <p:nvSpPr>
          <p:cNvPr id="38" name="Rectangle: Rounded Corners 37">
            <a:extLst>
              <a:ext uri="{FF2B5EF4-FFF2-40B4-BE49-F238E27FC236}">
                <a16:creationId xmlns:a16="http://schemas.microsoft.com/office/drawing/2014/main" id="{3B26B86D-81E8-4D83-BCF6-8FC6B8D45CD2}"/>
              </a:ext>
            </a:extLst>
          </p:cNvPr>
          <p:cNvSpPr/>
          <p:nvPr/>
        </p:nvSpPr>
        <p:spPr>
          <a:xfrm>
            <a:off x="4921801" y="4341005"/>
            <a:ext cx="2297900" cy="542469"/>
          </a:xfrm>
          <a:prstGeom prst="roundRect">
            <a:avLst>
              <a:gd name="adj" fmla="val 50000"/>
            </a:avLst>
          </a:prstGeom>
          <a:solidFill>
            <a:srgbClr val="E7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39" name="Rectangle: Rounded Corners 38">
            <a:extLst>
              <a:ext uri="{FF2B5EF4-FFF2-40B4-BE49-F238E27FC236}">
                <a16:creationId xmlns:a16="http://schemas.microsoft.com/office/drawing/2014/main" id="{0F3D36F9-BE68-4693-B640-B43A6337C950}"/>
              </a:ext>
            </a:extLst>
          </p:cNvPr>
          <p:cNvSpPr/>
          <p:nvPr/>
        </p:nvSpPr>
        <p:spPr>
          <a:xfrm>
            <a:off x="3737998" y="4341004"/>
            <a:ext cx="1929062" cy="538316"/>
          </a:xfrm>
          <a:prstGeom prst="roundRect">
            <a:avLst>
              <a:gd name="adj" fmla="val 50000"/>
            </a:avLst>
          </a:prstGeom>
          <a:solidFill>
            <a:srgbClr val="E8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40" name="Oval 39">
            <a:extLst>
              <a:ext uri="{FF2B5EF4-FFF2-40B4-BE49-F238E27FC236}">
                <a16:creationId xmlns:a16="http://schemas.microsoft.com/office/drawing/2014/main" id="{FE90022F-C857-49BB-9A25-78504D5F5495}"/>
              </a:ext>
            </a:extLst>
          </p:cNvPr>
          <p:cNvSpPr/>
          <p:nvPr/>
        </p:nvSpPr>
        <p:spPr>
          <a:xfrm>
            <a:off x="6020502" y="4411058"/>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41" name="Oval 40">
            <a:extLst>
              <a:ext uri="{FF2B5EF4-FFF2-40B4-BE49-F238E27FC236}">
                <a16:creationId xmlns:a16="http://schemas.microsoft.com/office/drawing/2014/main" id="{596E1A17-CBCD-4659-94BA-55A6C0D97829}"/>
              </a:ext>
            </a:extLst>
          </p:cNvPr>
          <p:cNvSpPr/>
          <p:nvPr/>
        </p:nvSpPr>
        <p:spPr>
          <a:xfrm>
            <a:off x="4732432" y="4406906"/>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42" name="TextBox 63">
            <a:extLst>
              <a:ext uri="{FF2B5EF4-FFF2-40B4-BE49-F238E27FC236}">
                <a16:creationId xmlns:a16="http://schemas.microsoft.com/office/drawing/2014/main" id="{953B7A0E-E210-4DFB-A9FD-28FEE8C70984}"/>
              </a:ext>
            </a:extLst>
          </p:cNvPr>
          <p:cNvSpPr txBox="1"/>
          <p:nvPr/>
        </p:nvSpPr>
        <p:spPr>
          <a:xfrm>
            <a:off x="4375032" y="4914157"/>
            <a:ext cx="1148530"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GB" sz="900" dirty="0">
                <a:solidFill>
                  <a:prstClr val="white"/>
                </a:solidFill>
                <a:latin typeface="Arial" panose="020B0604020202020204" pitchFamily="34" charset="0"/>
                <a:cs typeface="Arial" panose="020B0604020202020204" pitchFamily="34" charset="0"/>
              </a:rPr>
              <a:t>SRS check outputs to safeguard the confidentiality of data subjects</a:t>
            </a:r>
          </a:p>
        </p:txBody>
      </p:sp>
      <p:sp>
        <p:nvSpPr>
          <p:cNvPr id="43" name="Oval 42">
            <a:extLst>
              <a:ext uri="{FF2B5EF4-FFF2-40B4-BE49-F238E27FC236}">
                <a16:creationId xmlns:a16="http://schemas.microsoft.com/office/drawing/2014/main" id="{19B53203-D69C-4D26-A96C-78158F5DDA84}"/>
              </a:ext>
            </a:extLst>
          </p:cNvPr>
          <p:cNvSpPr/>
          <p:nvPr/>
        </p:nvSpPr>
        <p:spPr>
          <a:xfrm>
            <a:off x="3854100" y="4406906"/>
            <a:ext cx="398207" cy="398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44" name="TextBox 65">
            <a:extLst>
              <a:ext uri="{FF2B5EF4-FFF2-40B4-BE49-F238E27FC236}">
                <a16:creationId xmlns:a16="http://schemas.microsoft.com/office/drawing/2014/main" id="{8EF0F26A-D358-490B-B6C2-7D647344A9DB}"/>
              </a:ext>
            </a:extLst>
          </p:cNvPr>
          <p:cNvSpPr txBox="1"/>
          <p:nvPr/>
        </p:nvSpPr>
        <p:spPr>
          <a:xfrm>
            <a:off x="3567661" y="3808363"/>
            <a:ext cx="1148530"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GB" sz="900" dirty="0">
                <a:solidFill>
                  <a:prstClr val="white"/>
                </a:solidFill>
                <a:latin typeface="Arial" panose="020B0604020202020204" pitchFamily="34" charset="0"/>
                <a:cs typeface="Arial" panose="020B0604020202020204" pitchFamily="34" charset="0"/>
              </a:rPr>
              <a:t>Research serving the public good is published</a:t>
            </a:r>
          </a:p>
        </p:txBody>
      </p:sp>
      <p:pic>
        <p:nvPicPr>
          <p:cNvPr id="45" name="Graphic 67" descr="Call center">
            <a:extLst>
              <a:ext uri="{FF2B5EF4-FFF2-40B4-BE49-F238E27FC236}">
                <a16:creationId xmlns:a16="http://schemas.microsoft.com/office/drawing/2014/main" id="{ABEE81CE-7FFD-472A-B0A5-E40EDD972238}"/>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277525" y="4418794"/>
            <a:ext cx="338815" cy="338815"/>
          </a:xfrm>
          <a:prstGeom prst="rect">
            <a:avLst/>
          </a:prstGeom>
        </p:spPr>
      </p:pic>
      <p:pic>
        <p:nvPicPr>
          <p:cNvPr id="46" name="Graphic 69" descr="Security Camera">
            <a:extLst>
              <a:ext uri="{FF2B5EF4-FFF2-40B4-BE49-F238E27FC236}">
                <a16:creationId xmlns:a16="http://schemas.microsoft.com/office/drawing/2014/main" id="{A8DB25F8-19FD-483B-BAC3-90BBD64433C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082964" y="4454648"/>
            <a:ext cx="318183" cy="318183"/>
          </a:xfrm>
          <a:prstGeom prst="rect">
            <a:avLst/>
          </a:prstGeom>
        </p:spPr>
      </p:pic>
      <p:pic>
        <p:nvPicPr>
          <p:cNvPr id="47" name="Graphic 71" descr="Newspaper">
            <a:extLst>
              <a:ext uri="{FF2B5EF4-FFF2-40B4-BE49-F238E27FC236}">
                <a16:creationId xmlns:a16="http://schemas.microsoft.com/office/drawing/2014/main" id="{B9C8C9FD-6A18-4F34-B49D-E91FC4833E5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862045" y="4414472"/>
            <a:ext cx="380526" cy="380526"/>
          </a:xfrm>
          <a:prstGeom prst="rect">
            <a:avLst/>
          </a:prstGeom>
        </p:spPr>
      </p:pic>
      <p:pic>
        <p:nvPicPr>
          <p:cNvPr id="48" name="Graphic 73">
            <a:extLst>
              <a:ext uri="{FF2B5EF4-FFF2-40B4-BE49-F238E27FC236}">
                <a16:creationId xmlns:a16="http://schemas.microsoft.com/office/drawing/2014/main" id="{4B102332-ACA9-438B-AA6B-602A9CF6AAB5}"/>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764850" y="4438050"/>
            <a:ext cx="333370" cy="333370"/>
          </a:xfrm>
          <a:prstGeom prst="rect">
            <a:avLst/>
          </a:prstGeom>
        </p:spPr>
      </p:pic>
      <p:sp>
        <p:nvSpPr>
          <p:cNvPr id="49" name="Oval 48">
            <a:extLst>
              <a:ext uri="{FF2B5EF4-FFF2-40B4-BE49-F238E27FC236}">
                <a16:creationId xmlns:a16="http://schemas.microsoft.com/office/drawing/2014/main" id="{3EC4CC0C-1860-4DC7-9A03-7099B7B6DCC7}"/>
              </a:ext>
            </a:extLst>
          </p:cNvPr>
          <p:cNvSpPr/>
          <p:nvPr/>
        </p:nvSpPr>
        <p:spPr>
          <a:xfrm>
            <a:off x="1799579" y="4173828"/>
            <a:ext cx="233462" cy="233462"/>
          </a:xfrm>
          <a:prstGeom prst="ellipse">
            <a:avLst/>
          </a:prstGeom>
          <a:solidFill>
            <a:srgbClr val="3D7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50" name="Oval 49">
            <a:extLst>
              <a:ext uri="{FF2B5EF4-FFF2-40B4-BE49-F238E27FC236}">
                <a16:creationId xmlns:a16="http://schemas.microsoft.com/office/drawing/2014/main" id="{1BADB81D-8BD1-4F01-9B93-EFB61A1B996D}"/>
              </a:ext>
            </a:extLst>
          </p:cNvPr>
          <p:cNvSpPr/>
          <p:nvPr/>
        </p:nvSpPr>
        <p:spPr>
          <a:xfrm>
            <a:off x="1799579" y="3861048"/>
            <a:ext cx="233462" cy="233462"/>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51" name="Oval 50">
            <a:extLst>
              <a:ext uri="{FF2B5EF4-FFF2-40B4-BE49-F238E27FC236}">
                <a16:creationId xmlns:a16="http://schemas.microsoft.com/office/drawing/2014/main" id="{D94C1C16-7E6D-4A9F-8D26-87AA6F46B623}"/>
              </a:ext>
            </a:extLst>
          </p:cNvPr>
          <p:cNvSpPr/>
          <p:nvPr/>
        </p:nvSpPr>
        <p:spPr>
          <a:xfrm>
            <a:off x="1807724" y="4811466"/>
            <a:ext cx="233462" cy="233462"/>
          </a:xfrm>
          <a:prstGeom prst="ellipse">
            <a:avLst/>
          </a:prstGeom>
          <a:solidFill>
            <a:srgbClr val="E7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52" name="Oval 51">
            <a:extLst>
              <a:ext uri="{FF2B5EF4-FFF2-40B4-BE49-F238E27FC236}">
                <a16:creationId xmlns:a16="http://schemas.microsoft.com/office/drawing/2014/main" id="{BE24DA49-E283-47F1-9D6C-3674B3275690}"/>
              </a:ext>
            </a:extLst>
          </p:cNvPr>
          <p:cNvSpPr/>
          <p:nvPr/>
        </p:nvSpPr>
        <p:spPr>
          <a:xfrm>
            <a:off x="1799579" y="4486608"/>
            <a:ext cx="233462" cy="23346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53" name="Oval 52">
            <a:extLst>
              <a:ext uri="{FF2B5EF4-FFF2-40B4-BE49-F238E27FC236}">
                <a16:creationId xmlns:a16="http://schemas.microsoft.com/office/drawing/2014/main" id="{DF63C5F8-FAFB-45E6-9793-82D7B5A29641}"/>
              </a:ext>
            </a:extLst>
          </p:cNvPr>
          <p:cNvSpPr/>
          <p:nvPr/>
        </p:nvSpPr>
        <p:spPr>
          <a:xfrm>
            <a:off x="1807994" y="5112169"/>
            <a:ext cx="233462" cy="233462"/>
          </a:xfrm>
          <a:prstGeom prst="ellipse">
            <a:avLst/>
          </a:prstGeom>
          <a:solidFill>
            <a:srgbClr val="E8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54" name="TextBox 79">
            <a:extLst>
              <a:ext uri="{FF2B5EF4-FFF2-40B4-BE49-F238E27FC236}">
                <a16:creationId xmlns:a16="http://schemas.microsoft.com/office/drawing/2014/main" id="{275D42B1-CDE1-4E44-AAD8-AA0056E93FFD}"/>
              </a:ext>
            </a:extLst>
          </p:cNvPr>
          <p:cNvSpPr txBox="1"/>
          <p:nvPr/>
        </p:nvSpPr>
        <p:spPr>
          <a:xfrm>
            <a:off x="2004802" y="4161387"/>
            <a:ext cx="952004"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Safe Projects</a:t>
            </a:r>
          </a:p>
        </p:txBody>
      </p:sp>
      <p:sp>
        <p:nvSpPr>
          <p:cNvPr id="55" name="TextBox 80">
            <a:extLst>
              <a:ext uri="{FF2B5EF4-FFF2-40B4-BE49-F238E27FC236}">
                <a16:creationId xmlns:a16="http://schemas.microsoft.com/office/drawing/2014/main" id="{9D409D31-371D-45D6-BBE0-CA6F738D97E3}"/>
              </a:ext>
            </a:extLst>
          </p:cNvPr>
          <p:cNvSpPr txBox="1"/>
          <p:nvPr/>
        </p:nvSpPr>
        <p:spPr>
          <a:xfrm>
            <a:off x="2008386" y="3881567"/>
            <a:ext cx="952004"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Safe People</a:t>
            </a:r>
          </a:p>
        </p:txBody>
      </p:sp>
      <p:sp>
        <p:nvSpPr>
          <p:cNvPr id="56" name="TextBox 81">
            <a:extLst>
              <a:ext uri="{FF2B5EF4-FFF2-40B4-BE49-F238E27FC236}">
                <a16:creationId xmlns:a16="http://schemas.microsoft.com/office/drawing/2014/main" id="{941F9825-99E1-4C05-8D28-BFCB95D5B990}"/>
              </a:ext>
            </a:extLst>
          </p:cNvPr>
          <p:cNvSpPr txBox="1"/>
          <p:nvPr/>
        </p:nvSpPr>
        <p:spPr>
          <a:xfrm>
            <a:off x="2011970" y="4812781"/>
            <a:ext cx="952004"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Safe Setting</a:t>
            </a:r>
          </a:p>
        </p:txBody>
      </p:sp>
      <p:sp>
        <p:nvSpPr>
          <p:cNvPr id="57" name="TextBox 82">
            <a:extLst>
              <a:ext uri="{FF2B5EF4-FFF2-40B4-BE49-F238E27FC236}">
                <a16:creationId xmlns:a16="http://schemas.microsoft.com/office/drawing/2014/main" id="{0EF33903-675B-45DB-8CCB-C9841439AF1F}"/>
              </a:ext>
            </a:extLst>
          </p:cNvPr>
          <p:cNvSpPr txBox="1"/>
          <p:nvPr/>
        </p:nvSpPr>
        <p:spPr>
          <a:xfrm>
            <a:off x="2001218" y="4466518"/>
            <a:ext cx="952004"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Safe Data</a:t>
            </a:r>
          </a:p>
        </p:txBody>
      </p:sp>
      <p:sp>
        <p:nvSpPr>
          <p:cNvPr id="58" name="TextBox 83">
            <a:extLst>
              <a:ext uri="{FF2B5EF4-FFF2-40B4-BE49-F238E27FC236}">
                <a16:creationId xmlns:a16="http://schemas.microsoft.com/office/drawing/2014/main" id="{BA2E401C-4F34-4307-884D-E8F82BA84AE2}"/>
              </a:ext>
            </a:extLst>
          </p:cNvPr>
          <p:cNvSpPr txBox="1"/>
          <p:nvPr/>
        </p:nvSpPr>
        <p:spPr>
          <a:xfrm>
            <a:off x="2015555" y="5122098"/>
            <a:ext cx="952004"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Safe Output</a:t>
            </a:r>
          </a:p>
        </p:txBody>
      </p:sp>
      <p:sp>
        <p:nvSpPr>
          <p:cNvPr id="2" name="Oval 1">
            <a:extLst>
              <a:ext uri="{FF2B5EF4-FFF2-40B4-BE49-F238E27FC236}">
                <a16:creationId xmlns:a16="http://schemas.microsoft.com/office/drawing/2014/main" id="{39ABA632-927E-4D6F-9D29-0BBC1702F45B}"/>
              </a:ext>
            </a:extLst>
          </p:cNvPr>
          <p:cNvSpPr/>
          <p:nvPr/>
        </p:nvSpPr>
        <p:spPr>
          <a:xfrm>
            <a:off x="3220762" y="1346769"/>
            <a:ext cx="517236" cy="517236"/>
          </a:xfrm>
          <a:prstGeom prst="ellipse">
            <a:avLst/>
          </a:prstGeom>
          <a:solidFill>
            <a:srgbClr val="0099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GB" sz="2400">
              <a:solidFill>
                <a:prstClr val="white"/>
              </a:solidFill>
              <a:latin typeface="Calibri" panose="020F0502020204030204"/>
            </a:endParaRPr>
          </a:p>
        </p:txBody>
      </p:sp>
      <p:sp>
        <p:nvSpPr>
          <p:cNvPr id="61" name="TextBox 13">
            <a:extLst>
              <a:ext uri="{FF2B5EF4-FFF2-40B4-BE49-F238E27FC236}">
                <a16:creationId xmlns:a16="http://schemas.microsoft.com/office/drawing/2014/main" id="{3B32C2B4-C8E5-41D6-AA60-B562EC62D754}"/>
              </a:ext>
            </a:extLst>
          </p:cNvPr>
          <p:cNvSpPr txBox="1"/>
          <p:nvPr/>
        </p:nvSpPr>
        <p:spPr>
          <a:xfrm>
            <a:off x="2140719" y="937596"/>
            <a:ext cx="1426943"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SRT Expert Group setup to ensure that training is consistent across all training providers</a:t>
            </a:r>
          </a:p>
        </p:txBody>
      </p:sp>
      <p:sp>
        <p:nvSpPr>
          <p:cNvPr id="62" name="Oval 61">
            <a:extLst>
              <a:ext uri="{FF2B5EF4-FFF2-40B4-BE49-F238E27FC236}">
                <a16:creationId xmlns:a16="http://schemas.microsoft.com/office/drawing/2014/main" id="{73FB458C-DEA0-4C77-886A-2DE01E58D7A3}"/>
              </a:ext>
            </a:extLst>
          </p:cNvPr>
          <p:cNvSpPr/>
          <p:nvPr/>
        </p:nvSpPr>
        <p:spPr>
          <a:xfrm>
            <a:off x="7827574" y="1582091"/>
            <a:ext cx="517236" cy="517236"/>
          </a:xfrm>
          <a:prstGeom prst="ellipse">
            <a:avLst/>
          </a:prstGeom>
          <a:solidFill>
            <a:srgbClr val="3D7C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GB" sz="2400">
              <a:solidFill>
                <a:prstClr val="white"/>
              </a:solidFill>
              <a:latin typeface="Calibri" panose="020F0502020204030204"/>
            </a:endParaRPr>
          </a:p>
        </p:txBody>
      </p:sp>
      <p:sp>
        <p:nvSpPr>
          <p:cNvPr id="65" name="TextBox 13">
            <a:extLst>
              <a:ext uri="{FF2B5EF4-FFF2-40B4-BE49-F238E27FC236}">
                <a16:creationId xmlns:a16="http://schemas.microsoft.com/office/drawing/2014/main" id="{B4AE88DC-6793-46D4-938D-151A2584CA86}"/>
              </a:ext>
            </a:extLst>
          </p:cNvPr>
          <p:cNvSpPr txBox="1"/>
          <p:nvPr/>
        </p:nvSpPr>
        <p:spPr>
          <a:xfrm>
            <a:off x="8326214" y="1346537"/>
            <a:ext cx="194905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Support team will liaise with researchers and committees to ensure all required information is available to them</a:t>
            </a:r>
          </a:p>
        </p:txBody>
      </p:sp>
      <p:sp>
        <p:nvSpPr>
          <p:cNvPr id="67" name="Oval 66">
            <a:extLst>
              <a:ext uri="{FF2B5EF4-FFF2-40B4-BE49-F238E27FC236}">
                <a16:creationId xmlns:a16="http://schemas.microsoft.com/office/drawing/2014/main" id="{93652360-B590-41CD-932E-E6263B1617BE}"/>
              </a:ext>
            </a:extLst>
          </p:cNvPr>
          <p:cNvSpPr/>
          <p:nvPr/>
        </p:nvSpPr>
        <p:spPr>
          <a:xfrm>
            <a:off x="9098427" y="5681943"/>
            <a:ext cx="517236" cy="517236"/>
          </a:xfrm>
          <a:prstGeom prst="ellipse">
            <a:avLst/>
          </a:prstGeom>
          <a:solidFill>
            <a:srgbClr val="59595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GB" sz="2400">
              <a:solidFill>
                <a:prstClr val="white"/>
              </a:solidFill>
              <a:latin typeface="Calibri" panose="020F0502020204030204"/>
            </a:endParaRPr>
          </a:p>
        </p:txBody>
      </p:sp>
      <p:sp>
        <p:nvSpPr>
          <p:cNvPr id="71" name="TextBox 13">
            <a:extLst>
              <a:ext uri="{FF2B5EF4-FFF2-40B4-BE49-F238E27FC236}">
                <a16:creationId xmlns:a16="http://schemas.microsoft.com/office/drawing/2014/main" id="{CFF4233F-5B6E-4F6F-A555-B5466456B69B}"/>
              </a:ext>
            </a:extLst>
          </p:cNvPr>
          <p:cNvSpPr txBox="1"/>
          <p:nvPr/>
        </p:nvSpPr>
        <p:spPr>
          <a:xfrm>
            <a:off x="8499059" y="6173928"/>
            <a:ext cx="194905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Support team engage with data controllers to acquire more data as well as arrange for it to be shared with approved stakeholders</a:t>
            </a:r>
          </a:p>
        </p:txBody>
      </p:sp>
      <p:sp>
        <p:nvSpPr>
          <p:cNvPr id="72" name="Oval 71">
            <a:extLst>
              <a:ext uri="{FF2B5EF4-FFF2-40B4-BE49-F238E27FC236}">
                <a16:creationId xmlns:a16="http://schemas.microsoft.com/office/drawing/2014/main" id="{10ACB498-0F8F-445E-AA89-E2565582D545}"/>
              </a:ext>
            </a:extLst>
          </p:cNvPr>
          <p:cNvSpPr/>
          <p:nvPr/>
        </p:nvSpPr>
        <p:spPr>
          <a:xfrm>
            <a:off x="4061905" y="5603797"/>
            <a:ext cx="517236" cy="517236"/>
          </a:xfrm>
          <a:prstGeom prst="ellipse">
            <a:avLst/>
          </a:prstGeom>
          <a:solidFill>
            <a:srgbClr val="E84D4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GB" sz="2400">
              <a:solidFill>
                <a:prstClr val="white"/>
              </a:solidFill>
              <a:latin typeface="Calibri" panose="020F0502020204030204"/>
            </a:endParaRPr>
          </a:p>
        </p:txBody>
      </p:sp>
      <p:sp>
        <p:nvSpPr>
          <p:cNvPr id="77" name="TextBox 13">
            <a:extLst>
              <a:ext uri="{FF2B5EF4-FFF2-40B4-BE49-F238E27FC236}">
                <a16:creationId xmlns:a16="http://schemas.microsoft.com/office/drawing/2014/main" id="{5936B6FD-4E16-49B4-A339-274C53812661}"/>
              </a:ext>
            </a:extLst>
          </p:cNvPr>
          <p:cNvSpPr txBox="1"/>
          <p:nvPr/>
        </p:nvSpPr>
        <p:spPr>
          <a:xfrm>
            <a:off x="2595962" y="5916467"/>
            <a:ext cx="177907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900" dirty="0">
                <a:solidFill>
                  <a:prstClr val="white"/>
                </a:solidFill>
                <a:latin typeface="Arial" panose="020B0604020202020204" pitchFamily="34" charset="0"/>
                <a:cs typeface="Arial" panose="020B0604020202020204" pitchFamily="34" charset="0"/>
              </a:rPr>
              <a:t>Output checking course is available to all support staff to ensure they are appropriately trained to manage outputs</a:t>
            </a:r>
          </a:p>
        </p:txBody>
      </p:sp>
      <p:pic>
        <p:nvPicPr>
          <p:cNvPr id="60" name="Graphic 59" descr="Group brainstorm">
            <a:extLst>
              <a:ext uri="{FF2B5EF4-FFF2-40B4-BE49-F238E27FC236}">
                <a16:creationId xmlns:a16="http://schemas.microsoft.com/office/drawing/2014/main" id="{822265CF-9330-4E9D-AB5B-3CFAF51AB84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257716" y="1356698"/>
            <a:ext cx="443329" cy="443329"/>
          </a:xfrm>
          <a:prstGeom prst="rect">
            <a:avLst/>
          </a:prstGeom>
        </p:spPr>
      </p:pic>
      <p:pic>
        <p:nvPicPr>
          <p:cNvPr id="70" name="Graphic 69" descr="Customer review RTL">
            <a:extLst>
              <a:ext uri="{FF2B5EF4-FFF2-40B4-BE49-F238E27FC236}">
                <a16:creationId xmlns:a16="http://schemas.microsoft.com/office/drawing/2014/main" id="{B8FD3358-0FE5-4E63-8E2E-348A59812BF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919072" y="1657588"/>
            <a:ext cx="334241" cy="334241"/>
          </a:xfrm>
          <a:prstGeom prst="rect">
            <a:avLst/>
          </a:prstGeom>
        </p:spPr>
      </p:pic>
      <p:pic>
        <p:nvPicPr>
          <p:cNvPr id="75" name="Graphic 74" descr="Stream">
            <a:extLst>
              <a:ext uri="{FF2B5EF4-FFF2-40B4-BE49-F238E27FC236}">
                <a16:creationId xmlns:a16="http://schemas.microsoft.com/office/drawing/2014/main" id="{83B4C77D-36DD-4B0F-88EE-4D0B010CA59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9131718" y="5715234"/>
            <a:ext cx="450654" cy="450654"/>
          </a:xfrm>
          <a:prstGeom prst="rect">
            <a:avLst/>
          </a:prstGeom>
        </p:spPr>
      </p:pic>
      <p:pic>
        <p:nvPicPr>
          <p:cNvPr id="78" name="Graphic 77" descr="Classroom">
            <a:extLst>
              <a:ext uri="{FF2B5EF4-FFF2-40B4-BE49-F238E27FC236}">
                <a16:creationId xmlns:a16="http://schemas.microsoft.com/office/drawing/2014/main" id="{F6593BC9-D5ED-4D5E-B6EF-69A436E0906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130767" y="5686158"/>
            <a:ext cx="379513" cy="379513"/>
          </a:xfrm>
          <a:prstGeom prst="rect">
            <a:avLst/>
          </a:prstGeom>
        </p:spPr>
      </p:pic>
      <p:pic>
        <p:nvPicPr>
          <p:cNvPr id="74" name="Picture 73" descr="A close up of a logo&#10;&#10;Description automatically generated">
            <a:extLst>
              <a:ext uri="{FF2B5EF4-FFF2-40B4-BE49-F238E27FC236}">
                <a16:creationId xmlns:a16="http://schemas.microsoft.com/office/drawing/2014/main" id="{FF404D5C-74B5-4E0D-8840-6CA2D815019B}"/>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0" y="70865"/>
            <a:ext cx="2639130" cy="819150"/>
          </a:xfrm>
          <a:prstGeom prst="rect">
            <a:avLst/>
          </a:prstGeom>
        </p:spPr>
      </p:pic>
    </p:spTree>
    <p:extLst>
      <p:ext uri="{BB962C8B-B14F-4D97-AF65-F5344CB8AC3E}">
        <p14:creationId xmlns:p14="http://schemas.microsoft.com/office/powerpoint/2010/main" val="9377511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_eng_tcm67-60698_tcm67-60698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olicy">
      <a:dk1>
        <a:sysClr val="windowText" lastClr="000000"/>
      </a:dk1>
      <a:lt1>
        <a:sysClr val="window" lastClr="FFFFFF"/>
      </a:lt1>
      <a:dk2>
        <a:srgbClr val="003D59"/>
      </a:dk2>
      <a:lt2>
        <a:srgbClr val="A8BD3A"/>
      </a:lt2>
      <a:accent1>
        <a:srgbClr val="FF1939"/>
      </a:accent1>
      <a:accent2>
        <a:srgbClr val="00AFFF"/>
      </a:accent2>
      <a:accent3>
        <a:srgbClr val="3D7C99"/>
      </a:accent3>
      <a:accent4>
        <a:srgbClr val="00FFA7"/>
      </a:accent4>
      <a:accent5>
        <a:srgbClr val="FF5440"/>
      </a:accent5>
      <a:accent6>
        <a:srgbClr val="CC142D"/>
      </a:accent6>
      <a:hlink>
        <a:srgbClr val="0070C0"/>
      </a:hlink>
      <a:folHlink>
        <a:srgbClr val="B209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4736</TotalTime>
  <Words>3381</Words>
  <Application>Microsoft Office PowerPoint</Application>
  <PresentationFormat>Widescreen</PresentationFormat>
  <Paragraphs>334</Paragraphs>
  <Slides>21</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Myriad Pro</vt:lpstr>
      <vt:lpstr>Wingdings</vt:lpstr>
      <vt:lpstr>Office Theme</vt:lpstr>
      <vt:lpstr>white_eng_tcm67-60698_tcm67-60698 (2)</vt:lpstr>
      <vt:lpstr>1_Office Theme</vt:lpstr>
      <vt:lpstr>INEXDA Meeting Paris, 21st and 22nd November 2019  Use Cases of Access to Granular Data for Research   Adil Deedat, Head of ONS Secure Research Service Statistical Support Andrew Engeli, Head of ONS Secure Research Service Policy</vt:lpstr>
      <vt:lpstr>Agenda</vt:lpstr>
      <vt:lpstr>Governance framework for granular data in the UK</vt:lpstr>
      <vt:lpstr>The Digital Economy Act</vt:lpstr>
      <vt:lpstr>PowerPoint Presentation</vt:lpstr>
      <vt:lpstr>Administrative Data Research UK</vt:lpstr>
      <vt:lpstr>The Secure Research Service (SRS)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studies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Research Service</dc:title>
  <dc:creator>Saravakos, Petros</dc:creator>
  <cp:lastModifiedBy>Deedat, Adil</cp:lastModifiedBy>
  <cp:revision>157</cp:revision>
  <cp:lastPrinted>2019-10-11T18:04:00Z</cp:lastPrinted>
  <dcterms:created xsi:type="dcterms:W3CDTF">2019-01-21T11:44:41Z</dcterms:created>
  <dcterms:modified xsi:type="dcterms:W3CDTF">2019-11-27T09:39:06Z</dcterms:modified>
</cp:coreProperties>
</file>